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Roboto" panose="02000000000000000000" pitchFamily="2" charset="0"/>
      <p:regular r:id="rId25"/>
    </p:embeddedFont>
    <p:embeddedFont>
      <p:font typeface="Roboto Bold" panose="0200000000000000000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svg"/><Relationship Id="rId3" Type="http://schemas.openxmlformats.org/officeDocument/2006/relationships/image" Target="../media/image11.sv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5.svg"/><Relationship Id="rId2" Type="http://schemas.openxmlformats.org/officeDocument/2006/relationships/image" Target="../media/image10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svg"/><Relationship Id="rId18" Type="http://schemas.openxmlformats.org/officeDocument/2006/relationships/image" Target="../media/image29.png"/><Relationship Id="rId3" Type="http://schemas.openxmlformats.org/officeDocument/2006/relationships/image" Target="../media/image11.svg"/><Relationship Id="rId21" Type="http://schemas.openxmlformats.org/officeDocument/2006/relationships/image" Target="../media/image32.sv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5.svg"/><Relationship Id="rId2" Type="http://schemas.openxmlformats.org/officeDocument/2006/relationships/image" Target="../media/image10.png"/><Relationship Id="rId16" Type="http://schemas.openxmlformats.org/officeDocument/2006/relationships/image" Target="../media/image4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34.svg"/><Relationship Id="rId10" Type="http://schemas.openxmlformats.org/officeDocument/2006/relationships/image" Target="../media/image14.png"/><Relationship Id="rId19" Type="http://schemas.openxmlformats.org/officeDocument/2006/relationships/image" Target="../media/image30.sv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6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77" t="-23559" b="-235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8137" y="1746438"/>
            <a:ext cx="13596749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 spc="150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“Reducing Food Waste through AI: Automated Fruit Classification for Informed Decision Making”</a:t>
            </a:r>
          </a:p>
        </p:txBody>
      </p:sp>
      <p:sp>
        <p:nvSpPr>
          <p:cNvPr id="4" name="Freeform 4"/>
          <p:cNvSpPr/>
          <p:nvPr/>
        </p:nvSpPr>
        <p:spPr>
          <a:xfrm>
            <a:off x="14471645" y="-2989136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98733" y="0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549398">
            <a:off x="12744225" y="7892619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549398">
            <a:off x="15747909" y="8149216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2"/>
                </a:lnTo>
                <a:lnTo>
                  <a:pt x="0" y="2335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500174" y="6469035"/>
            <a:ext cx="8638751" cy="284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1" spc="60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Presented by:</a:t>
            </a:r>
          </a:p>
          <a:p>
            <a:pPr algn="l">
              <a:lnSpc>
                <a:spcPts val="4500"/>
              </a:lnSpc>
            </a:pPr>
            <a:r>
              <a:rPr lang="en-US" sz="3000" spc="6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Abdul Hakim Bin Kamalur Rahman (24015257)</a:t>
            </a:r>
          </a:p>
          <a:p>
            <a:pPr algn="l">
              <a:lnSpc>
                <a:spcPts val="4500"/>
              </a:lnSpc>
            </a:pPr>
            <a:r>
              <a:rPr lang="en-US" sz="3000" spc="6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Annabel Ching Ke Xin (24002685)</a:t>
            </a:r>
          </a:p>
          <a:p>
            <a:pPr algn="l">
              <a:lnSpc>
                <a:spcPts val="4500"/>
              </a:lnSpc>
            </a:pPr>
            <a:r>
              <a:rPr lang="en-US" sz="3000" spc="6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Divani A/P Arumugam  (19058908)</a:t>
            </a:r>
          </a:p>
          <a:p>
            <a:pPr algn="l">
              <a:lnSpc>
                <a:spcPts val="4500"/>
              </a:lnSpc>
            </a:pPr>
            <a:r>
              <a:rPr lang="en-US" sz="3000" spc="60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Harresh A/L Ragunathan (19076090)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536563"/>
            <a:ext cx="18565094" cy="8750437"/>
            <a:chOff x="0" y="0"/>
            <a:chExt cx="1419534" cy="669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9534" cy="669080"/>
            </a:xfrm>
            <a:custGeom>
              <a:avLst/>
              <a:gdLst/>
              <a:ahLst/>
              <a:cxnLst/>
              <a:rect l="l" t="t" r="r" b="b"/>
              <a:pathLst>
                <a:path w="1419534" h="669080">
                  <a:moveTo>
                    <a:pt x="0" y="0"/>
                  </a:moveTo>
                  <a:lnTo>
                    <a:pt x="1419534" y="0"/>
                  </a:lnTo>
                  <a:lnTo>
                    <a:pt x="1419534" y="669080"/>
                  </a:lnTo>
                  <a:lnTo>
                    <a:pt x="0" y="669080"/>
                  </a:lnTo>
                  <a:close/>
                </a:path>
              </a:pathLst>
            </a:custGeom>
            <a:solidFill>
              <a:srgbClr val="C4D7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9534" cy="707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006531"/>
            <a:ext cx="18288000" cy="7810500"/>
          </a:xfrm>
          <a:custGeom>
            <a:avLst/>
            <a:gdLst/>
            <a:ahLst/>
            <a:cxnLst/>
            <a:rect l="l" t="t" r="r" b="b"/>
            <a:pathLst>
              <a:path w="18288000" h="7810500">
                <a:moveTo>
                  <a:pt x="0" y="0"/>
                </a:moveTo>
                <a:lnTo>
                  <a:pt x="18288000" y="0"/>
                </a:lnTo>
                <a:lnTo>
                  <a:pt x="18288000" y="7810500"/>
                </a:lnTo>
                <a:lnTo>
                  <a:pt x="0" y="78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4" t="-15390" r="-19050" b="-263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75641" y="819975"/>
            <a:ext cx="16736718" cy="5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4900" b="1" spc="9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Modified CRISP-DM Framework in AI Fruit Classification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2837" y="1295400"/>
            <a:ext cx="15812233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9"/>
              </a:lnSpc>
            </a:pPr>
            <a:r>
              <a:rPr lang="en-US" sz="7500" b="1" spc="150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Framework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12837" y="2557208"/>
            <a:ext cx="15262326" cy="6701092"/>
            <a:chOff x="0" y="0"/>
            <a:chExt cx="1916159" cy="8413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6159" cy="841311"/>
            </a:xfrm>
            <a:custGeom>
              <a:avLst/>
              <a:gdLst/>
              <a:ahLst/>
              <a:cxnLst/>
              <a:rect l="l" t="t" r="r" b="b"/>
              <a:pathLst>
                <a:path w="1916159" h="841311">
                  <a:moveTo>
                    <a:pt x="53871" y="0"/>
                  </a:moveTo>
                  <a:lnTo>
                    <a:pt x="1862288" y="0"/>
                  </a:lnTo>
                  <a:cubicBezTo>
                    <a:pt x="1892040" y="0"/>
                    <a:pt x="1916159" y="24119"/>
                    <a:pt x="1916159" y="53871"/>
                  </a:cubicBezTo>
                  <a:lnTo>
                    <a:pt x="1916159" y="787439"/>
                  </a:lnTo>
                  <a:cubicBezTo>
                    <a:pt x="1916159" y="817192"/>
                    <a:pt x="1892040" y="841311"/>
                    <a:pt x="1862288" y="841311"/>
                  </a:cubicBezTo>
                  <a:lnTo>
                    <a:pt x="53871" y="841311"/>
                  </a:lnTo>
                  <a:cubicBezTo>
                    <a:pt x="24119" y="841311"/>
                    <a:pt x="0" y="817192"/>
                    <a:pt x="0" y="787439"/>
                  </a:cubicBezTo>
                  <a:lnTo>
                    <a:pt x="0" y="53871"/>
                  </a:lnTo>
                  <a:cubicBezTo>
                    <a:pt x="0" y="24119"/>
                    <a:pt x="24119" y="0"/>
                    <a:pt x="53871" y="0"/>
                  </a:cubicBezTo>
                  <a:close/>
                </a:path>
              </a:pathLst>
            </a:custGeom>
            <a:solidFill>
              <a:srgbClr val="D2B3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16159" cy="879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37461" y="4072620"/>
            <a:ext cx="11833502" cy="170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8" lvl="1" indent="-323859" algn="l">
              <a:lnSpc>
                <a:spcPts val="45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Structured and Step-by-Step Approach</a:t>
            </a:r>
          </a:p>
          <a:p>
            <a:pPr marL="647718" lvl="1" indent="-323859" algn="l">
              <a:lnSpc>
                <a:spcPts val="45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Flexibility and Iterative Improvements</a:t>
            </a:r>
          </a:p>
          <a:p>
            <a:pPr marL="647718" lvl="1" indent="-323859" algn="l">
              <a:lnSpc>
                <a:spcPts val="45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Proven success in AI projects across various industries: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33394" y="2820653"/>
            <a:ext cx="7220605" cy="863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1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Why Adapt CRISP-DM?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57085" y="5831554"/>
            <a:ext cx="11213878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Several researchers have applied CRISP-DM in different contexts such as: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Credit classification (Darmawan, 2020)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Mood classification (Thoyyibah et al., 2022)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Fraud detection (Pahuja &amp; Kamal, 2023)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Aromatic herbs detection (Antunes et al., 2024)</a:t>
            </a:r>
          </a:p>
        </p:txBody>
      </p:sp>
      <p:sp>
        <p:nvSpPr>
          <p:cNvPr id="9" name="Freeform 9"/>
          <p:cNvSpPr/>
          <p:nvPr/>
        </p:nvSpPr>
        <p:spPr>
          <a:xfrm>
            <a:off x="16964085" y="2007050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156005" y="8036043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685761" y="8690461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2"/>
                </a:lnTo>
                <a:lnTo>
                  <a:pt x="0" y="2335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536563"/>
            <a:ext cx="18565094" cy="8750437"/>
            <a:chOff x="0" y="0"/>
            <a:chExt cx="1419534" cy="669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9534" cy="669080"/>
            </a:xfrm>
            <a:custGeom>
              <a:avLst/>
              <a:gdLst/>
              <a:ahLst/>
              <a:cxnLst/>
              <a:rect l="l" t="t" r="r" b="b"/>
              <a:pathLst>
                <a:path w="1419534" h="669080">
                  <a:moveTo>
                    <a:pt x="0" y="0"/>
                  </a:moveTo>
                  <a:lnTo>
                    <a:pt x="1419534" y="0"/>
                  </a:lnTo>
                  <a:lnTo>
                    <a:pt x="1419534" y="669080"/>
                  </a:lnTo>
                  <a:lnTo>
                    <a:pt x="0" y="669080"/>
                  </a:lnTo>
                  <a:close/>
                </a:path>
              </a:pathLst>
            </a:custGeom>
            <a:solidFill>
              <a:srgbClr val="C4D7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19534" cy="707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93773" y="8707755"/>
            <a:ext cx="5795061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l">
              <a:lnSpc>
                <a:spcPts val="1679"/>
              </a:lnSpc>
              <a:spcBef>
                <a:spcPct val="0"/>
              </a:spcBef>
              <a:buFont typeface="Arial"/>
              <a:buChar char="•"/>
            </a:pPr>
            <a:r>
              <a:rPr lang="en-US" sz="1200" u="none" strike="noStrike" spc="2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Walia et al. (2022): Used SHAP to identify key features in forged image detection, enhancing model credibility.</a:t>
            </a:r>
          </a:p>
          <a:p>
            <a:pPr marL="259080" lvl="1" indent="-129540" algn="l">
              <a:lnSpc>
                <a:spcPts val="1679"/>
              </a:lnSpc>
              <a:spcBef>
                <a:spcPct val="0"/>
              </a:spcBef>
              <a:buFont typeface="Arial"/>
              <a:buChar char="•"/>
            </a:pPr>
            <a:r>
              <a:rPr lang="en-US" sz="1200" u="none" strike="noStrike" spc="2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Aldughayfiq et al. (2023): use SHAP to pinpoint influential regions in retinoblastoma images, aiding understanding of model predictions.</a:t>
            </a:r>
          </a:p>
          <a:p>
            <a:pPr marL="259080" lvl="1" indent="-129540" algn="l">
              <a:lnSpc>
                <a:spcPts val="1679"/>
              </a:lnSpc>
              <a:spcBef>
                <a:spcPct val="0"/>
              </a:spcBef>
              <a:buFont typeface="Arial"/>
              <a:buChar char="•"/>
            </a:pPr>
            <a:r>
              <a:rPr lang="en-US" sz="1200" u="none" strike="noStrike" spc="2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et al. (2024): Implemented a SHAP in urban cellular automata models, improving accuracy by 3% and revealing critical factors like road proximity.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1539240"/>
            <a:ext cx="18288000" cy="7810500"/>
          </a:xfrm>
          <a:custGeom>
            <a:avLst/>
            <a:gdLst/>
            <a:ahLst/>
            <a:cxnLst/>
            <a:rect l="l" t="t" r="r" b="b"/>
            <a:pathLst>
              <a:path w="18288000" h="7810500">
                <a:moveTo>
                  <a:pt x="0" y="0"/>
                </a:moveTo>
                <a:lnTo>
                  <a:pt x="18288000" y="0"/>
                </a:lnTo>
                <a:lnTo>
                  <a:pt x="18288000" y="7810500"/>
                </a:lnTo>
                <a:lnTo>
                  <a:pt x="0" y="78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4" t="-15390" r="-19050" b="-263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516561" y="3213952"/>
            <a:ext cx="477143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 spc="2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Achieved 99.5% accuracy in fruit detection (Xiao et al., 2023).</a:t>
            </a:r>
          </a:p>
          <a:p>
            <a:pPr marL="259080" lvl="1" indent="-129540" algn="l">
              <a:lnSpc>
                <a:spcPts val="1679"/>
              </a:lnSpc>
              <a:buFont typeface="Arial"/>
              <a:buChar char="•"/>
            </a:pPr>
            <a:r>
              <a:rPr lang="en-US" sz="1200" spc="2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Applied in precision agriculture for fruit ripeness assessment (Qiu et al., 2024; Wang et al., 2024).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5641" y="819975"/>
            <a:ext cx="16736718" cy="5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4900" b="1" spc="9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Modified CRISP-DM Framework in AI Fruit 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3539" y="1717839"/>
            <a:ext cx="15080922" cy="7540461"/>
          </a:xfrm>
          <a:custGeom>
            <a:avLst/>
            <a:gdLst/>
            <a:ahLst/>
            <a:cxnLst/>
            <a:rect l="l" t="t" r="r" b="b"/>
            <a:pathLst>
              <a:path w="15080922" h="7540461">
                <a:moveTo>
                  <a:pt x="0" y="0"/>
                </a:moveTo>
                <a:lnTo>
                  <a:pt x="15080922" y="0"/>
                </a:lnTo>
                <a:lnTo>
                  <a:pt x="15080922" y="7540461"/>
                </a:lnTo>
                <a:lnTo>
                  <a:pt x="0" y="754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654271"/>
            <a:ext cx="16736718" cy="5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4900" b="1" spc="9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Model Training and Validation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320" y="2011409"/>
            <a:ext cx="9930721" cy="6616343"/>
          </a:xfrm>
          <a:custGeom>
            <a:avLst/>
            <a:gdLst/>
            <a:ahLst/>
            <a:cxnLst/>
            <a:rect l="l" t="t" r="r" b="b"/>
            <a:pathLst>
              <a:path w="9930721" h="6616343">
                <a:moveTo>
                  <a:pt x="0" y="0"/>
                </a:moveTo>
                <a:lnTo>
                  <a:pt x="9930721" y="0"/>
                </a:lnTo>
                <a:lnTo>
                  <a:pt x="9930721" y="6616343"/>
                </a:lnTo>
                <a:lnTo>
                  <a:pt x="0" y="6616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6320" y="819986"/>
            <a:ext cx="16736718" cy="57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4900" b="1" spc="9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Performance Analysis of Fruit Classification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4941" y="1925684"/>
            <a:ext cx="7163831" cy="734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7"/>
              </a:lnSpc>
            </a:pPr>
            <a:r>
              <a:rPr lang="en-US" sz="1900" b="1" spc="3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Key Insight: </a:t>
            </a:r>
          </a:p>
          <a:p>
            <a:pPr algn="just">
              <a:lnSpc>
                <a:spcPts val="3097"/>
              </a:lnSpc>
            </a:pPr>
            <a:r>
              <a:rPr lang="en-US" sz="1900" spc="3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The model demonstrates high precision and recall across all fruit categories, achieving a mean Average Precision (mAP) of 0.989 at a 0.5 IoU threshold.</a:t>
            </a:r>
          </a:p>
          <a:p>
            <a:pPr algn="just">
              <a:lnSpc>
                <a:spcPts val="3097"/>
              </a:lnSpc>
            </a:pPr>
            <a:endParaRPr lang="en-US" sz="1900" spc="38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097"/>
              </a:lnSpc>
            </a:pPr>
            <a:r>
              <a:rPr lang="en-US" sz="1900" b="1" spc="3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Observations:</a:t>
            </a:r>
          </a:p>
          <a:p>
            <a:pPr marL="410213" lvl="1" indent="-205106" algn="just">
              <a:lnSpc>
                <a:spcPts val="3097"/>
              </a:lnSpc>
              <a:buFont typeface="Arial"/>
              <a:buChar char="•"/>
            </a:pPr>
            <a:r>
              <a:rPr lang="en-US" sz="1900" spc="3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Fresh and rotten fruit classes maintain precision values above 0.96, indicating strong predictive capability.</a:t>
            </a:r>
          </a:p>
          <a:p>
            <a:pPr marL="410213" lvl="1" indent="-205106" algn="just">
              <a:lnSpc>
                <a:spcPts val="3097"/>
              </a:lnSpc>
              <a:buFont typeface="Arial"/>
              <a:buChar char="•"/>
            </a:pPr>
            <a:r>
              <a:rPr lang="en-US" sz="1900" spc="3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FreshBanana (0.966), RottenGrape (0.976) and RottenBanana (0.976) show slightly lower precision compared to other categories.</a:t>
            </a:r>
          </a:p>
          <a:p>
            <a:pPr marL="410213" lvl="1" indent="-205106" algn="just">
              <a:lnSpc>
                <a:spcPts val="3097"/>
              </a:lnSpc>
              <a:buFont typeface="Arial"/>
              <a:buChar char="•"/>
            </a:pPr>
            <a:r>
              <a:rPr lang="en-US" sz="1900" spc="3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The curve remains close to (1,1), confirming minimal false positives and high classification accuracy.</a:t>
            </a:r>
          </a:p>
          <a:p>
            <a:pPr algn="just">
              <a:lnSpc>
                <a:spcPts val="3097"/>
              </a:lnSpc>
            </a:pPr>
            <a:endParaRPr lang="en-US" sz="1900" spc="38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097"/>
              </a:lnSpc>
            </a:pPr>
            <a:endParaRPr lang="en-US" sz="1900" spc="38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3097"/>
              </a:lnSpc>
            </a:pPr>
            <a:r>
              <a:rPr lang="en-US" sz="1900" spc="3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The classifier performs exceptionally well, making it reliable for automated fruit freshness detection in real-world applications.</a:t>
            </a:r>
          </a:p>
          <a:p>
            <a:pPr algn="just">
              <a:lnSpc>
                <a:spcPts val="3097"/>
              </a:lnSpc>
            </a:pPr>
            <a:endParaRPr lang="en-US" sz="1900" spc="38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>
              <a:lnSpc>
                <a:spcPts val="2280"/>
              </a:lnSpc>
            </a:pPr>
            <a:endParaRPr lang="en-US" sz="1900" spc="38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3409" y="2696492"/>
            <a:ext cx="8442991" cy="5878433"/>
          </a:xfrm>
          <a:custGeom>
            <a:avLst/>
            <a:gdLst/>
            <a:ahLst/>
            <a:cxnLst/>
            <a:rect l="l" t="t" r="r" b="b"/>
            <a:pathLst>
              <a:path w="8442991" h="5878433">
                <a:moveTo>
                  <a:pt x="0" y="0"/>
                </a:moveTo>
                <a:lnTo>
                  <a:pt x="8442991" y="0"/>
                </a:lnTo>
                <a:lnTo>
                  <a:pt x="8442991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2582" y="1361404"/>
            <a:ext cx="16736718" cy="5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4900" b="1" spc="9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Overall Model Performance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3119343"/>
            <a:ext cx="8727204" cy="494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4"/>
              </a:lnSpc>
            </a:pPr>
            <a:r>
              <a:rPr lang="en-US" sz="1849" b="1" spc="36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Key Observations</a:t>
            </a:r>
          </a:p>
          <a:p>
            <a:pPr marL="399332" lvl="1" indent="-199666" algn="l">
              <a:lnSpc>
                <a:spcPts val="3014"/>
              </a:lnSpc>
              <a:buFont typeface="Arial"/>
              <a:buChar char="•"/>
            </a:pPr>
            <a:r>
              <a:rPr lang="en-US" sz="1849" spc="36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Performs consistently well across both training &amp; validation and test datasets</a:t>
            </a:r>
          </a:p>
          <a:p>
            <a:pPr marL="399332" lvl="1" indent="-199666" algn="l">
              <a:lnSpc>
                <a:spcPts val="3014"/>
              </a:lnSpc>
              <a:buFont typeface="Arial"/>
              <a:buChar char="•"/>
            </a:pPr>
            <a:r>
              <a:rPr lang="en-US" sz="1849" spc="36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High precision and recall → strong classification capability</a:t>
            </a:r>
          </a:p>
          <a:p>
            <a:pPr marL="399332" lvl="1" indent="-199666" algn="l">
              <a:lnSpc>
                <a:spcPts val="3014"/>
              </a:lnSpc>
              <a:buFont typeface="Arial"/>
              <a:buChar char="•"/>
            </a:pPr>
            <a:r>
              <a:rPr lang="en-US" sz="1849" spc="36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F1-Score remains stable at 0.975 → strong balance between precision and recall</a:t>
            </a:r>
          </a:p>
          <a:p>
            <a:pPr marL="399332" lvl="1" indent="-199666" algn="l">
              <a:lnSpc>
                <a:spcPts val="3014"/>
              </a:lnSpc>
              <a:buFont typeface="Arial"/>
              <a:buChar char="•"/>
            </a:pPr>
            <a:r>
              <a:rPr lang="en-US" sz="1849" spc="36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The mAP@0.5 values are high → excellent object detection accuracy.</a:t>
            </a:r>
          </a:p>
          <a:p>
            <a:pPr marL="399332" lvl="1" indent="-199666" algn="l">
              <a:lnSpc>
                <a:spcPts val="3014"/>
              </a:lnSpc>
              <a:buFont typeface="Arial"/>
              <a:buChar char="•"/>
            </a:pPr>
            <a:r>
              <a:rPr lang="en-US" sz="1849" spc="36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The mAP@0.5:0.95 are high → suggesting good generalization across varying IoU thresholds.</a:t>
            </a:r>
          </a:p>
          <a:p>
            <a:pPr algn="l">
              <a:lnSpc>
                <a:spcPts val="3014"/>
              </a:lnSpc>
            </a:pPr>
            <a:endParaRPr lang="en-US" sz="1849" spc="36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014"/>
              </a:lnSpc>
            </a:pPr>
            <a:r>
              <a:rPr lang="en-US" sz="1849" spc="36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The model achieves high accuracy and generalization, making it well-suited for real-world deployment in automated fruit classification.</a:t>
            </a:r>
          </a:p>
          <a:p>
            <a:pPr algn="l">
              <a:lnSpc>
                <a:spcPts val="3014"/>
              </a:lnSpc>
            </a:pPr>
            <a:endParaRPr lang="en-US" sz="1849" spc="36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58427"/>
            <a:ext cx="10711936" cy="8461940"/>
          </a:xfrm>
          <a:custGeom>
            <a:avLst/>
            <a:gdLst/>
            <a:ahLst/>
            <a:cxnLst/>
            <a:rect l="l" t="t" r="r" b="b"/>
            <a:pathLst>
              <a:path w="10711936" h="8461940">
                <a:moveTo>
                  <a:pt x="0" y="0"/>
                </a:moveTo>
                <a:lnTo>
                  <a:pt x="10711936" y="0"/>
                </a:lnTo>
                <a:lnTo>
                  <a:pt x="10711936" y="8461941"/>
                </a:lnTo>
                <a:lnTo>
                  <a:pt x="0" y="846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45" t="-2899" r="-13003" b="-2796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615112"/>
            <a:ext cx="14915548" cy="5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4900" b="1" spc="9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SHAP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17092" y="1891792"/>
            <a:ext cx="5512742" cy="685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 spc="4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Color Interpretations: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Red areas - Positve Contribution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Blue areas - Negative Contribution</a:t>
            </a:r>
          </a:p>
          <a:p>
            <a:pPr algn="l">
              <a:lnSpc>
                <a:spcPts val="3600"/>
              </a:lnSpc>
            </a:pPr>
            <a:endParaRPr lang="en-US" sz="2400" spc="48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600"/>
              </a:lnSpc>
            </a:pPr>
            <a:r>
              <a:rPr lang="en-US" sz="2400" b="1" spc="4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Key Findings: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Consistently showing red areas over key characteristics of the fruit (eg. smooth skin for fresh fruits; bruises for rotten fruits)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Neutral and blue areas over incorrect labels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Minimal confusion exists between similar fruits, especially between fresh and rotten versions of the same fruit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4615" y="1464206"/>
            <a:ext cx="15718770" cy="8822794"/>
          </a:xfrm>
          <a:custGeom>
            <a:avLst/>
            <a:gdLst/>
            <a:ahLst/>
            <a:cxnLst/>
            <a:rect l="l" t="t" r="r" b="b"/>
            <a:pathLst>
              <a:path w="15718770" h="8822794">
                <a:moveTo>
                  <a:pt x="0" y="0"/>
                </a:moveTo>
                <a:lnTo>
                  <a:pt x="15718770" y="0"/>
                </a:lnTo>
                <a:lnTo>
                  <a:pt x="15718770" y="8822794"/>
                </a:lnTo>
                <a:lnTo>
                  <a:pt x="0" y="882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4" t="-3649" r="-8248" b="-3938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56657" y="544575"/>
            <a:ext cx="15974685" cy="57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4900" b="1" spc="9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Power BI Dashboard for AI-Based Fruit Classification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59300" y="543128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468630"/>
            <a:ext cx="16230600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9600" b="1" spc="19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Contribution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93346" y="2744474"/>
            <a:ext cx="9761627" cy="1846833"/>
            <a:chOff x="0" y="0"/>
            <a:chExt cx="13015503" cy="246244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015503" cy="2462444"/>
              <a:chOff x="0" y="0"/>
              <a:chExt cx="2570962" cy="4864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70962" cy="486408"/>
              </a:xfrm>
              <a:custGeom>
                <a:avLst/>
                <a:gdLst/>
                <a:ahLst/>
                <a:cxnLst/>
                <a:rect l="l" t="t" r="r" b="b"/>
                <a:pathLst>
                  <a:path w="2570962" h="486408">
                    <a:moveTo>
                      <a:pt x="40448" y="0"/>
                    </a:moveTo>
                    <a:lnTo>
                      <a:pt x="2530515" y="0"/>
                    </a:lnTo>
                    <a:cubicBezTo>
                      <a:pt x="2541242" y="0"/>
                      <a:pt x="2551530" y="4261"/>
                      <a:pt x="2559115" y="11847"/>
                    </a:cubicBezTo>
                    <a:cubicBezTo>
                      <a:pt x="2566701" y="19432"/>
                      <a:pt x="2570962" y="29720"/>
                      <a:pt x="2570962" y="40448"/>
                    </a:cubicBezTo>
                    <a:lnTo>
                      <a:pt x="2570962" y="445960"/>
                    </a:lnTo>
                    <a:cubicBezTo>
                      <a:pt x="2570962" y="456688"/>
                      <a:pt x="2566701" y="466976"/>
                      <a:pt x="2559115" y="474561"/>
                    </a:cubicBezTo>
                    <a:cubicBezTo>
                      <a:pt x="2551530" y="482147"/>
                      <a:pt x="2541242" y="486408"/>
                      <a:pt x="2530515" y="486408"/>
                    </a:cubicBezTo>
                    <a:lnTo>
                      <a:pt x="40448" y="486408"/>
                    </a:lnTo>
                    <a:cubicBezTo>
                      <a:pt x="29720" y="486408"/>
                      <a:pt x="19432" y="482147"/>
                      <a:pt x="11847" y="474561"/>
                    </a:cubicBezTo>
                    <a:cubicBezTo>
                      <a:pt x="4261" y="466976"/>
                      <a:pt x="0" y="456688"/>
                      <a:pt x="0" y="445960"/>
                    </a:cubicBezTo>
                    <a:lnTo>
                      <a:pt x="0" y="40448"/>
                    </a:lnTo>
                    <a:cubicBezTo>
                      <a:pt x="0" y="29720"/>
                      <a:pt x="4261" y="19432"/>
                      <a:pt x="11847" y="11847"/>
                    </a:cubicBezTo>
                    <a:cubicBezTo>
                      <a:pt x="19432" y="4261"/>
                      <a:pt x="29720" y="0"/>
                      <a:pt x="40448" y="0"/>
                    </a:cubicBezTo>
                    <a:close/>
                  </a:path>
                </a:pathLst>
              </a:custGeom>
              <a:solidFill>
                <a:srgbClr val="C4D7C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570962" cy="524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18098" y="242177"/>
              <a:ext cx="11943377" cy="1760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 algn="l">
                <a:lnSpc>
                  <a:spcPts val="5400"/>
                </a:lnSpc>
                <a:buAutoNum type="arabicPeriod"/>
              </a:pPr>
              <a:r>
                <a:rPr lang="en-US" sz="3600" b="1" spc="72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Advancement in academic knowledge</a:t>
              </a:r>
            </a:p>
            <a:p>
              <a:pPr marL="777240" lvl="1" indent="-388620" algn="l">
                <a:lnSpc>
                  <a:spcPts val="5400"/>
                </a:lnSpc>
                <a:buAutoNum type="arabicPeriod"/>
              </a:pPr>
              <a:r>
                <a:rPr lang="en-US" sz="3600" b="1" spc="72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Filling gaps in existing literature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16241" y="3207354"/>
            <a:ext cx="3851062" cy="921073"/>
            <a:chOff x="0" y="0"/>
            <a:chExt cx="5134749" cy="12280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4672" cy="1228097"/>
            </a:xfrm>
            <a:custGeom>
              <a:avLst/>
              <a:gdLst/>
              <a:ahLst/>
              <a:cxnLst/>
              <a:rect l="l" t="t" r="r" b="b"/>
              <a:pathLst>
                <a:path w="1034672" h="1228097">
                  <a:moveTo>
                    <a:pt x="0" y="0"/>
                  </a:moveTo>
                  <a:lnTo>
                    <a:pt x="1034672" y="0"/>
                  </a:lnTo>
                  <a:lnTo>
                    <a:pt x="1034672" y="1228097"/>
                  </a:lnTo>
                  <a:lnTo>
                    <a:pt x="0" y="1228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17769" y="185772"/>
              <a:ext cx="3916980" cy="8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1" spc="8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Theoretical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93346" y="6223085"/>
            <a:ext cx="9761627" cy="2632063"/>
            <a:chOff x="0" y="0"/>
            <a:chExt cx="13015503" cy="350941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3015503" cy="3509417"/>
              <a:chOff x="0" y="0"/>
              <a:chExt cx="2570964" cy="69321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570964" cy="693218"/>
              </a:xfrm>
              <a:custGeom>
                <a:avLst/>
                <a:gdLst/>
                <a:ahLst/>
                <a:cxnLst/>
                <a:rect l="l" t="t" r="r" b="b"/>
                <a:pathLst>
                  <a:path w="2570964" h="693218">
                    <a:moveTo>
                      <a:pt x="40448" y="0"/>
                    </a:moveTo>
                    <a:lnTo>
                      <a:pt x="2530516" y="0"/>
                    </a:lnTo>
                    <a:cubicBezTo>
                      <a:pt x="2552854" y="0"/>
                      <a:pt x="2570964" y="18109"/>
                      <a:pt x="2570964" y="40448"/>
                    </a:cubicBezTo>
                    <a:lnTo>
                      <a:pt x="2570964" y="652770"/>
                    </a:lnTo>
                    <a:cubicBezTo>
                      <a:pt x="2570964" y="663498"/>
                      <a:pt x="2566702" y="673786"/>
                      <a:pt x="2559117" y="681371"/>
                    </a:cubicBezTo>
                    <a:cubicBezTo>
                      <a:pt x="2551531" y="688957"/>
                      <a:pt x="2541243" y="693218"/>
                      <a:pt x="2530516" y="693218"/>
                    </a:cubicBezTo>
                    <a:lnTo>
                      <a:pt x="40448" y="693218"/>
                    </a:lnTo>
                    <a:cubicBezTo>
                      <a:pt x="29720" y="693218"/>
                      <a:pt x="19432" y="688957"/>
                      <a:pt x="11847" y="681371"/>
                    </a:cubicBezTo>
                    <a:cubicBezTo>
                      <a:pt x="4261" y="673786"/>
                      <a:pt x="0" y="663498"/>
                      <a:pt x="0" y="652770"/>
                    </a:cubicBezTo>
                    <a:lnTo>
                      <a:pt x="0" y="40448"/>
                    </a:lnTo>
                    <a:cubicBezTo>
                      <a:pt x="0" y="29720"/>
                      <a:pt x="4261" y="19432"/>
                      <a:pt x="11847" y="11847"/>
                    </a:cubicBezTo>
                    <a:cubicBezTo>
                      <a:pt x="19432" y="4261"/>
                      <a:pt x="29720" y="0"/>
                      <a:pt x="40448" y="0"/>
                    </a:cubicBezTo>
                    <a:close/>
                  </a:path>
                </a:pathLst>
              </a:custGeom>
              <a:solidFill>
                <a:srgbClr val="BDDEB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2570964" cy="7313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33981" y="296790"/>
              <a:ext cx="12213223" cy="2674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 algn="l">
                <a:lnSpc>
                  <a:spcPts val="5400"/>
                </a:lnSpc>
                <a:buAutoNum type="arabicPeriod"/>
              </a:pPr>
              <a:r>
                <a:rPr lang="en-US" sz="3600" b="1" spc="72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Real-world applications</a:t>
              </a:r>
            </a:p>
            <a:p>
              <a:pPr marL="777240" lvl="1" indent="-388620" algn="l">
                <a:lnSpc>
                  <a:spcPts val="5400"/>
                </a:lnSpc>
                <a:buAutoNum type="arabicPeriod"/>
              </a:pPr>
              <a:r>
                <a:rPr lang="en-US" sz="3600" b="1" spc="72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Impact on decision-making</a:t>
              </a:r>
            </a:p>
            <a:p>
              <a:pPr marL="777240" lvl="1" indent="-388620" algn="l">
                <a:lnSpc>
                  <a:spcPts val="5400"/>
                </a:lnSpc>
                <a:buAutoNum type="arabicPeriod"/>
              </a:pPr>
              <a:r>
                <a:rPr lang="en-US" sz="3600" b="1" spc="72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Optimize inventory management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64584" y="7078581"/>
            <a:ext cx="3851062" cy="921073"/>
            <a:chOff x="0" y="0"/>
            <a:chExt cx="5134749" cy="12280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34672" cy="1228097"/>
            </a:xfrm>
            <a:custGeom>
              <a:avLst/>
              <a:gdLst/>
              <a:ahLst/>
              <a:cxnLst/>
              <a:rect l="l" t="t" r="r" b="b"/>
              <a:pathLst>
                <a:path w="1034672" h="1228097">
                  <a:moveTo>
                    <a:pt x="0" y="0"/>
                  </a:moveTo>
                  <a:lnTo>
                    <a:pt x="1034672" y="0"/>
                  </a:lnTo>
                  <a:lnTo>
                    <a:pt x="1034672" y="1228097"/>
                  </a:lnTo>
                  <a:lnTo>
                    <a:pt x="0" y="1228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17769" y="185772"/>
              <a:ext cx="3916980" cy="8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1" spc="8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Practical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7385" y="468630"/>
            <a:ext cx="13878620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 spc="19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Future Works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66055" y="4654063"/>
            <a:ext cx="16193245" cy="1461171"/>
            <a:chOff x="0" y="0"/>
            <a:chExt cx="21590993" cy="194822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25830" cy="1577099"/>
              <a:chOff x="0" y="0"/>
              <a:chExt cx="837915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3791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37915" h="812800">
                    <a:moveTo>
                      <a:pt x="418957" y="0"/>
                    </a:moveTo>
                    <a:lnTo>
                      <a:pt x="837915" y="406400"/>
                    </a:lnTo>
                    <a:lnTo>
                      <a:pt x="418957" y="812800"/>
                    </a:lnTo>
                    <a:lnTo>
                      <a:pt x="0" y="406400"/>
                    </a:lnTo>
                    <a:lnTo>
                      <a:pt x="418957" y="0"/>
                    </a:lnTo>
                    <a:close/>
                  </a:path>
                </a:pathLst>
              </a:custGeom>
              <a:solidFill>
                <a:srgbClr val="5E97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44017" y="101600"/>
                <a:ext cx="549882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203031" y="211504"/>
              <a:ext cx="19387963" cy="173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60"/>
                </a:lnSpc>
              </a:pPr>
              <a:r>
                <a:rPr lang="en-US" sz="4300" b="1" spc="86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Diversifying to a Wider Range of Perishable Food Products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8712" y="411529"/>
              <a:ext cx="1644513" cy="944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2"/>
                </a:lnSpc>
              </a:pPr>
              <a:r>
                <a:rPr lang="en-US" sz="5600" b="1" spc="112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6055" y="2950767"/>
            <a:ext cx="16155890" cy="1295400"/>
            <a:chOff x="0" y="0"/>
            <a:chExt cx="21541187" cy="17272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25830" cy="1577099"/>
              <a:chOff x="0" y="0"/>
              <a:chExt cx="837915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3791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37915" h="812800">
                    <a:moveTo>
                      <a:pt x="418957" y="0"/>
                    </a:moveTo>
                    <a:lnTo>
                      <a:pt x="837915" y="406400"/>
                    </a:lnTo>
                    <a:lnTo>
                      <a:pt x="418957" y="812800"/>
                    </a:lnTo>
                    <a:lnTo>
                      <a:pt x="0" y="406400"/>
                    </a:lnTo>
                    <a:lnTo>
                      <a:pt x="418957" y="0"/>
                    </a:lnTo>
                    <a:close/>
                  </a:path>
                </a:pathLst>
              </a:custGeom>
              <a:solidFill>
                <a:srgbClr val="5E97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44017" y="101600"/>
                <a:ext cx="549882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153224" y="-9525"/>
              <a:ext cx="19387963" cy="173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60"/>
                </a:lnSpc>
              </a:pPr>
              <a:r>
                <a:rPr lang="en-US" sz="4300" b="1" spc="86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Enhancing Model Performance with Larger and More Varied Fruit Datasets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08712" y="411529"/>
              <a:ext cx="1644513" cy="944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2"/>
                </a:lnSpc>
              </a:pPr>
              <a:r>
                <a:rPr lang="en-US" sz="5600" b="1" spc="112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3410" y="6624921"/>
            <a:ext cx="16155890" cy="1562962"/>
            <a:chOff x="0" y="0"/>
            <a:chExt cx="21541187" cy="208394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625830" cy="1577099"/>
              <a:chOff x="0" y="0"/>
              <a:chExt cx="837915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3791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37915" h="812800">
                    <a:moveTo>
                      <a:pt x="418957" y="0"/>
                    </a:moveTo>
                    <a:lnTo>
                      <a:pt x="837915" y="406400"/>
                    </a:lnTo>
                    <a:lnTo>
                      <a:pt x="418957" y="812800"/>
                    </a:lnTo>
                    <a:lnTo>
                      <a:pt x="0" y="406400"/>
                    </a:lnTo>
                    <a:lnTo>
                      <a:pt x="418957" y="0"/>
                    </a:lnTo>
                    <a:close/>
                  </a:path>
                </a:pathLst>
              </a:custGeom>
              <a:solidFill>
                <a:srgbClr val="5E97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44017" y="101600"/>
                <a:ext cx="549882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153224" y="347224"/>
              <a:ext cx="19387963" cy="173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60"/>
                </a:lnSpc>
              </a:pPr>
              <a:r>
                <a:rPr lang="en-US" sz="4300" b="1" spc="86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Real-Time Deployment with Edge Computing</a:t>
              </a:r>
            </a:p>
            <a:p>
              <a:pPr algn="l">
                <a:lnSpc>
                  <a:spcPts val="5160"/>
                </a:lnSpc>
              </a:pPr>
              <a:endParaRPr lang="en-US" sz="4300" b="1" spc="86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08712" y="411529"/>
              <a:ext cx="1644513" cy="944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2"/>
                </a:lnSpc>
              </a:pPr>
              <a:r>
                <a:rPr lang="en-US" sz="5600" b="1" spc="112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125412" y="865074"/>
            <a:ext cx="8037176" cy="147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5"/>
              </a:lnSpc>
            </a:pPr>
            <a:r>
              <a:rPr lang="en-US" sz="12652" b="1" spc="253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CONTENT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30270" y="3034795"/>
            <a:ext cx="18063575" cy="5378877"/>
            <a:chOff x="0" y="0"/>
            <a:chExt cx="24084767" cy="71718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862496" cy="7171836"/>
              <a:chOff x="0" y="0"/>
              <a:chExt cx="367900" cy="141665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67900" cy="1416659"/>
              </a:xfrm>
              <a:custGeom>
                <a:avLst/>
                <a:gdLst/>
                <a:ahLst/>
                <a:cxnLst/>
                <a:rect l="l" t="t" r="r" b="b"/>
                <a:pathLst>
                  <a:path w="367900" h="1416659">
                    <a:moveTo>
                      <a:pt x="0" y="0"/>
                    </a:moveTo>
                    <a:lnTo>
                      <a:pt x="367900" y="0"/>
                    </a:lnTo>
                    <a:lnTo>
                      <a:pt x="367900" y="1416659"/>
                    </a:lnTo>
                    <a:lnTo>
                      <a:pt x="0" y="1416659"/>
                    </a:lnTo>
                    <a:close/>
                  </a:path>
                </a:pathLst>
              </a:custGeom>
              <a:solidFill>
                <a:srgbClr val="5E97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367900" cy="14547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67274" y="357068"/>
              <a:ext cx="1595221" cy="1069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7"/>
                </a:lnSpc>
              </a:pPr>
              <a:r>
                <a:rPr lang="en-US" sz="6399" b="1" spc="127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67274" y="4741875"/>
              <a:ext cx="1595221" cy="1069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7"/>
                </a:lnSpc>
              </a:pPr>
              <a:r>
                <a:rPr lang="en-US" sz="6399" b="1" spc="127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86007" y="252293"/>
              <a:ext cx="9210723" cy="593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0"/>
                </a:lnSpc>
              </a:pPr>
              <a:r>
                <a:rPr lang="en-US" sz="3500" b="1" spc="70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INTRODUCTION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364428" y="4749518"/>
              <a:ext cx="9210723" cy="593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0"/>
                </a:lnSpc>
              </a:pPr>
              <a:r>
                <a:rPr lang="en-US" sz="3500" b="1" spc="70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METHODOLOGY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386007" y="826760"/>
              <a:ext cx="9210723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18" lvl="1" indent="-323859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Research Background</a:t>
              </a:r>
            </a:p>
            <a:p>
              <a:pPr marL="647718" lvl="1" indent="-323859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Problem Statement</a:t>
              </a:r>
            </a:p>
            <a:p>
              <a:pPr marL="647718" lvl="1" indent="-323859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Research Objectives</a:t>
              </a:r>
            </a:p>
            <a:p>
              <a:pPr marL="647718" lvl="1" indent="-323859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Scope of Research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364428" y="5323986"/>
              <a:ext cx="10516352" cy="184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Research Design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Data Source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Research Framework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1203986" y="0"/>
              <a:ext cx="1862496" cy="7171836"/>
              <a:chOff x="0" y="0"/>
              <a:chExt cx="367900" cy="141665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67900" cy="1416659"/>
              </a:xfrm>
              <a:custGeom>
                <a:avLst/>
                <a:gdLst/>
                <a:ahLst/>
                <a:cxnLst/>
                <a:rect l="l" t="t" r="r" b="b"/>
                <a:pathLst>
                  <a:path w="367900" h="1416659">
                    <a:moveTo>
                      <a:pt x="0" y="0"/>
                    </a:moveTo>
                    <a:lnTo>
                      <a:pt x="367900" y="0"/>
                    </a:lnTo>
                    <a:lnTo>
                      <a:pt x="367900" y="1416659"/>
                    </a:lnTo>
                    <a:lnTo>
                      <a:pt x="0" y="1416659"/>
                    </a:lnTo>
                    <a:close/>
                  </a:path>
                </a:pathLst>
              </a:custGeom>
              <a:solidFill>
                <a:srgbClr val="5E97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67900" cy="14547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1471261" y="357068"/>
              <a:ext cx="1595221" cy="1069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7"/>
                </a:lnSpc>
              </a:pPr>
              <a:r>
                <a:rPr lang="en-US" sz="6399" b="1" spc="127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03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71261" y="4629457"/>
              <a:ext cx="1595221" cy="1069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47"/>
                </a:lnSpc>
              </a:pPr>
              <a:r>
                <a:rPr lang="en-US" sz="6399" b="1" spc="127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04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3589993" y="252293"/>
              <a:ext cx="9210723" cy="593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0"/>
                </a:lnSpc>
              </a:pPr>
              <a:r>
                <a:rPr lang="en-US" sz="3500" b="1" spc="70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FINDINGS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568415" y="4637100"/>
              <a:ext cx="9210723" cy="593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0"/>
                </a:lnSpc>
              </a:pPr>
              <a:r>
                <a:rPr lang="en-US" sz="3500" b="1" spc="70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CONCLUSION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589993" y="826760"/>
              <a:ext cx="9210723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Model Training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Performance Analysis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Overall Model Performance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SHAP Analysis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PowerBI Implementation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568415" y="5211568"/>
              <a:ext cx="10516352" cy="184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Contributions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Future Work</a:t>
              </a:r>
            </a:p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3527" y="468630"/>
            <a:ext cx="13878620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 spc="19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9916" y="2590310"/>
            <a:ext cx="18345391" cy="1108182"/>
            <a:chOff x="0" y="0"/>
            <a:chExt cx="24460521" cy="147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7994" cy="1477576"/>
            </a:xfrm>
            <a:custGeom>
              <a:avLst/>
              <a:gdLst/>
              <a:ahLst/>
              <a:cxnLst/>
              <a:rect l="l" t="t" r="r" b="b"/>
              <a:pathLst>
                <a:path w="1577994" h="1477576">
                  <a:moveTo>
                    <a:pt x="0" y="0"/>
                  </a:moveTo>
                  <a:lnTo>
                    <a:pt x="1577994" y="0"/>
                  </a:lnTo>
                  <a:lnTo>
                    <a:pt x="1577994" y="1477576"/>
                  </a:lnTo>
                  <a:lnTo>
                    <a:pt x="0" y="147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272534" y="171479"/>
              <a:ext cx="22187987" cy="928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38"/>
                </a:lnSpc>
              </a:pPr>
              <a:r>
                <a:rPr lang="en-US" sz="4200" b="1" spc="8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YOLOv8 enables real-time and accurate sorting.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9916" y="4589409"/>
            <a:ext cx="18345391" cy="1108182"/>
            <a:chOff x="0" y="0"/>
            <a:chExt cx="24460521" cy="14775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7994" cy="1477576"/>
            </a:xfrm>
            <a:custGeom>
              <a:avLst/>
              <a:gdLst/>
              <a:ahLst/>
              <a:cxnLst/>
              <a:rect l="l" t="t" r="r" b="b"/>
              <a:pathLst>
                <a:path w="1577994" h="1477576">
                  <a:moveTo>
                    <a:pt x="0" y="0"/>
                  </a:moveTo>
                  <a:lnTo>
                    <a:pt x="1577994" y="0"/>
                  </a:lnTo>
                  <a:lnTo>
                    <a:pt x="1577994" y="1477576"/>
                  </a:lnTo>
                  <a:lnTo>
                    <a:pt x="0" y="147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72534" y="171479"/>
              <a:ext cx="22187987" cy="928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38"/>
                </a:lnSpc>
              </a:pPr>
              <a:r>
                <a:rPr lang="en-US" sz="4200" b="1" spc="8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SHAP enhances model transparency and trust.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9916" y="6526266"/>
            <a:ext cx="18345391" cy="1108182"/>
            <a:chOff x="0" y="0"/>
            <a:chExt cx="24460521" cy="14775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7994" cy="1477576"/>
            </a:xfrm>
            <a:custGeom>
              <a:avLst/>
              <a:gdLst/>
              <a:ahLst/>
              <a:cxnLst/>
              <a:rect l="l" t="t" r="r" b="b"/>
              <a:pathLst>
                <a:path w="1577994" h="1477576">
                  <a:moveTo>
                    <a:pt x="0" y="0"/>
                  </a:moveTo>
                  <a:lnTo>
                    <a:pt x="1577994" y="0"/>
                  </a:lnTo>
                  <a:lnTo>
                    <a:pt x="1577994" y="1477576"/>
                  </a:lnTo>
                  <a:lnTo>
                    <a:pt x="0" y="147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72534" y="231677"/>
              <a:ext cx="22187987" cy="928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38"/>
                </a:lnSpc>
              </a:pPr>
              <a:r>
                <a:rPr lang="en-US" sz="4200" b="1" spc="8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Power BI dashboards support data-driven decision-making.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478">
            <a:off x="-3451642" y="-3057322"/>
            <a:ext cx="5420314" cy="7200900"/>
          </a:xfrm>
          <a:custGeom>
            <a:avLst/>
            <a:gdLst/>
            <a:ahLst/>
            <a:cxnLst/>
            <a:rect l="l" t="t" r="r" b="b"/>
            <a:pathLst>
              <a:path w="5420314" h="7200900">
                <a:moveTo>
                  <a:pt x="0" y="0"/>
                </a:moveTo>
                <a:lnTo>
                  <a:pt x="5420314" y="0"/>
                </a:lnTo>
                <a:lnTo>
                  <a:pt x="54203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355772" y="-2171617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40823" y="7824492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2101" y="819079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5"/>
                </a:lnTo>
                <a:lnTo>
                  <a:pt x="0" y="1625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14644" y="9258300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471645" y="677471"/>
            <a:ext cx="2880385" cy="702458"/>
          </a:xfrm>
          <a:custGeom>
            <a:avLst/>
            <a:gdLst/>
            <a:ahLst/>
            <a:cxnLst/>
            <a:rect l="l" t="t" r="r" b="b"/>
            <a:pathLst>
              <a:path w="2880385" h="702458">
                <a:moveTo>
                  <a:pt x="0" y="0"/>
                </a:moveTo>
                <a:lnTo>
                  <a:pt x="2880385" y="0"/>
                </a:lnTo>
                <a:lnTo>
                  <a:pt x="2880385" y="702458"/>
                </a:lnTo>
                <a:lnTo>
                  <a:pt x="0" y="702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257550" y="2746109"/>
            <a:ext cx="11772900" cy="4794781"/>
          </a:xfrm>
          <a:custGeom>
            <a:avLst/>
            <a:gdLst/>
            <a:ahLst/>
            <a:cxnLst/>
            <a:rect l="l" t="t" r="r" b="b"/>
            <a:pathLst>
              <a:path w="11772900" h="4794781">
                <a:moveTo>
                  <a:pt x="0" y="0"/>
                </a:moveTo>
                <a:lnTo>
                  <a:pt x="11772900" y="0"/>
                </a:lnTo>
                <a:lnTo>
                  <a:pt x="11772900" y="4794782"/>
                </a:lnTo>
                <a:lnTo>
                  <a:pt x="0" y="47947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257550" y="2518565"/>
            <a:ext cx="1818966" cy="1970891"/>
          </a:xfrm>
          <a:custGeom>
            <a:avLst/>
            <a:gdLst/>
            <a:ahLst/>
            <a:cxnLst/>
            <a:rect l="l" t="t" r="r" b="b"/>
            <a:pathLst>
              <a:path w="1818966" h="1970891">
                <a:moveTo>
                  <a:pt x="0" y="0"/>
                </a:moveTo>
                <a:lnTo>
                  <a:pt x="1818966" y="0"/>
                </a:lnTo>
                <a:lnTo>
                  <a:pt x="1818966" y="1970891"/>
                </a:lnTo>
                <a:lnTo>
                  <a:pt x="0" y="197089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068585" y="5721068"/>
            <a:ext cx="2046058" cy="2103424"/>
          </a:xfrm>
          <a:custGeom>
            <a:avLst/>
            <a:gdLst/>
            <a:ahLst/>
            <a:cxnLst/>
            <a:rect l="l" t="t" r="r" b="b"/>
            <a:pathLst>
              <a:path w="2046058" h="2103424">
                <a:moveTo>
                  <a:pt x="0" y="0"/>
                </a:moveTo>
                <a:lnTo>
                  <a:pt x="2046059" y="0"/>
                </a:lnTo>
                <a:lnTo>
                  <a:pt x="2046059" y="2103424"/>
                </a:lnTo>
                <a:lnTo>
                  <a:pt x="0" y="21034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391956" y="3819848"/>
            <a:ext cx="7676629" cy="347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3"/>
              </a:lnSpc>
            </a:pPr>
            <a:r>
              <a:rPr lang="en-US" sz="15760" spc="315">
                <a:solidFill>
                  <a:srgbClr val="F6F6E9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916" y="851045"/>
            <a:ext cx="14831181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 spc="19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9916" y="2590310"/>
            <a:ext cx="17994822" cy="1121104"/>
            <a:chOff x="0" y="0"/>
            <a:chExt cx="23993096" cy="14948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7994" cy="1477576"/>
            </a:xfrm>
            <a:custGeom>
              <a:avLst/>
              <a:gdLst/>
              <a:ahLst/>
              <a:cxnLst/>
              <a:rect l="l" t="t" r="r" b="b"/>
              <a:pathLst>
                <a:path w="1577994" h="1477576">
                  <a:moveTo>
                    <a:pt x="0" y="0"/>
                  </a:moveTo>
                  <a:lnTo>
                    <a:pt x="1577994" y="0"/>
                  </a:lnTo>
                  <a:lnTo>
                    <a:pt x="1577994" y="1477576"/>
                  </a:lnTo>
                  <a:lnTo>
                    <a:pt x="0" y="147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05109" y="22960"/>
              <a:ext cx="22187987" cy="1471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48"/>
                </a:lnSpc>
              </a:pPr>
              <a:r>
                <a:rPr lang="en-US" sz="3200" b="1" u="none" strike="noStrike" spc="6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1/3 of all food produced for human consumption is wasted </a:t>
              </a:r>
            </a:p>
            <a:p>
              <a:pPr marL="0" lvl="0" indent="0" algn="l">
                <a:lnSpc>
                  <a:spcPts val="4448"/>
                </a:lnSpc>
              </a:pPr>
              <a:r>
                <a:rPr lang="en-US" sz="3200" b="1" u="none" strike="noStrike" spc="6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(Food and Agriculture Organization, 2022)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9916" y="4271559"/>
            <a:ext cx="16286730" cy="1037588"/>
            <a:chOff x="0" y="0"/>
            <a:chExt cx="21715640" cy="13834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7471" cy="1383451"/>
            </a:xfrm>
            <a:custGeom>
              <a:avLst/>
              <a:gdLst/>
              <a:ahLst/>
              <a:cxnLst/>
              <a:rect l="l" t="t" r="r" b="b"/>
              <a:pathLst>
                <a:path w="1477471" h="1383451">
                  <a:moveTo>
                    <a:pt x="0" y="0"/>
                  </a:moveTo>
                  <a:lnTo>
                    <a:pt x="1477471" y="0"/>
                  </a:lnTo>
                  <a:lnTo>
                    <a:pt x="1477471" y="1383451"/>
                  </a:lnTo>
                  <a:lnTo>
                    <a:pt x="0" y="1383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05109" y="-33106"/>
              <a:ext cx="19910531" cy="137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spc="6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SDG 12.3: To halve global food waste by 2030 </a:t>
              </a:r>
            </a:p>
            <a:p>
              <a:pPr algn="l">
                <a:lnSpc>
                  <a:spcPts val="3328"/>
                </a:lnSpc>
              </a:pPr>
              <a:r>
                <a:rPr lang="en-US" sz="3200" b="1" spc="6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(Jacob-John et al., 2023)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9916" y="5713376"/>
            <a:ext cx="16837164" cy="1037588"/>
            <a:chOff x="0" y="0"/>
            <a:chExt cx="22449552" cy="13834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7471" cy="1383451"/>
            </a:xfrm>
            <a:custGeom>
              <a:avLst/>
              <a:gdLst/>
              <a:ahLst/>
              <a:cxnLst/>
              <a:rect l="l" t="t" r="r" b="b"/>
              <a:pathLst>
                <a:path w="1477471" h="1383451">
                  <a:moveTo>
                    <a:pt x="0" y="0"/>
                  </a:moveTo>
                  <a:lnTo>
                    <a:pt x="1477471" y="0"/>
                  </a:lnTo>
                  <a:lnTo>
                    <a:pt x="1477471" y="1383451"/>
                  </a:lnTo>
                  <a:lnTo>
                    <a:pt x="0" y="1383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05109" y="468121"/>
              <a:ext cx="20644443" cy="542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4"/>
                </a:lnSpc>
              </a:pPr>
              <a:r>
                <a:rPr lang="en-US" sz="3200" b="1" spc="6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Fruits are highly perishable (Kirchi et al, 2022)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114644" y="7824492"/>
            <a:ext cx="6715826" cy="6172200"/>
            <a:chOff x="0" y="0"/>
            <a:chExt cx="8954434" cy="8229600"/>
          </a:xfrm>
        </p:grpSpPr>
        <p:sp>
          <p:nvSpPr>
            <p:cNvPr id="13" name="Freeform 13"/>
            <p:cNvSpPr/>
            <p:nvPr/>
          </p:nvSpPr>
          <p:spPr>
            <a:xfrm>
              <a:off x="1368239" y="0"/>
              <a:ext cx="7586195" cy="8229600"/>
            </a:xfrm>
            <a:custGeom>
              <a:avLst/>
              <a:gdLst/>
              <a:ahLst/>
              <a:cxnLst/>
              <a:rect l="l" t="t" r="r" b="b"/>
              <a:pathLst>
                <a:path w="7586195" h="8229600">
                  <a:moveTo>
                    <a:pt x="0" y="0"/>
                  </a:moveTo>
                  <a:lnTo>
                    <a:pt x="7586195" y="0"/>
                  </a:lnTo>
                  <a:lnTo>
                    <a:pt x="7586195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911744"/>
              <a:ext cx="4149508" cy="861536"/>
            </a:xfrm>
            <a:custGeom>
              <a:avLst/>
              <a:gdLst/>
              <a:ahLst/>
              <a:cxnLst/>
              <a:rect l="l" t="t" r="r" b="b"/>
              <a:pathLst>
                <a:path w="4149508" h="861536">
                  <a:moveTo>
                    <a:pt x="0" y="0"/>
                  </a:moveTo>
                  <a:lnTo>
                    <a:pt x="4149508" y="0"/>
                  </a:lnTo>
                  <a:lnTo>
                    <a:pt x="4149508" y="861536"/>
                  </a:lnTo>
                  <a:lnTo>
                    <a:pt x="0" y="861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416817" y="3188047"/>
            <a:ext cx="4071499" cy="4722353"/>
            <a:chOff x="0" y="0"/>
            <a:chExt cx="7548112" cy="8754723"/>
          </a:xfrm>
        </p:grpSpPr>
        <p:sp>
          <p:nvSpPr>
            <p:cNvPr id="16" name="Freeform 16"/>
            <p:cNvSpPr/>
            <p:nvPr/>
          </p:nvSpPr>
          <p:spPr>
            <a:xfrm>
              <a:off x="648891" y="391618"/>
              <a:ext cx="6250323" cy="7971490"/>
            </a:xfrm>
            <a:custGeom>
              <a:avLst/>
              <a:gdLst/>
              <a:ahLst/>
              <a:cxnLst/>
              <a:rect l="l" t="t" r="r" b="b"/>
              <a:pathLst>
                <a:path w="6250323" h="7971490">
                  <a:moveTo>
                    <a:pt x="0" y="7971489"/>
                  </a:moveTo>
                  <a:lnTo>
                    <a:pt x="0" y="3197813"/>
                  </a:lnTo>
                  <a:cubicBezTo>
                    <a:pt x="11609" y="2327317"/>
                    <a:pt x="381261" y="1508217"/>
                    <a:pt x="1041016" y="891064"/>
                  </a:cubicBezTo>
                  <a:cubicBezTo>
                    <a:pt x="1637482" y="333109"/>
                    <a:pt x="2416610" y="0"/>
                    <a:pt x="3125168" y="0"/>
                  </a:cubicBezTo>
                  <a:cubicBezTo>
                    <a:pt x="3833727" y="0"/>
                    <a:pt x="4612841" y="333109"/>
                    <a:pt x="5209308" y="891065"/>
                  </a:cubicBezTo>
                  <a:cubicBezTo>
                    <a:pt x="5869063" y="1508225"/>
                    <a:pt x="6238716" y="2327319"/>
                    <a:pt x="6250324" y="3197815"/>
                  </a:cubicBezTo>
                  <a:lnTo>
                    <a:pt x="6250324" y="7971490"/>
                  </a:lnTo>
                  <a:lnTo>
                    <a:pt x="0" y="7971490"/>
                  </a:lnTo>
                  <a:close/>
                </a:path>
              </a:pathLst>
            </a:custGeom>
            <a:blipFill>
              <a:blip r:embed="rId8"/>
              <a:stretch>
                <a:fillRect l="-45712" r="-457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4" y="1093"/>
              <a:ext cx="7548117" cy="8752540"/>
            </a:xfrm>
            <a:custGeom>
              <a:avLst/>
              <a:gdLst/>
              <a:ahLst/>
              <a:cxnLst/>
              <a:rect l="l" t="t" r="r" b="b"/>
              <a:pathLst>
                <a:path w="7548117" h="8752540">
                  <a:moveTo>
                    <a:pt x="5864713" y="1274632"/>
                  </a:moveTo>
                  <a:cubicBezTo>
                    <a:pt x="5266524" y="715069"/>
                    <a:pt x="4484977" y="381000"/>
                    <a:pt x="3774063" y="381000"/>
                  </a:cubicBezTo>
                  <a:cubicBezTo>
                    <a:pt x="3063149" y="381000"/>
                    <a:pt x="2281590" y="715070"/>
                    <a:pt x="1683401" y="1274632"/>
                  </a:cubicBezTo>
                  <a:cubicBezTo>
                    <a:pt x="1021798" y="1893521"/>
                    <a:pt x="651018" y="2715170"/>
                    <a:pt x="639372" y="3588338"/>
                  </a:cubicBezTo>
                  <a:lnTo>
                    <a:pt x="639372" y="8371539"/>
                  </a:lnTo>
                  <a:lnTo>
                    <a:pt x="6908744" y="8371539"/>
                  </a:lnTo>
                  <a:lnTo>
                    <a:pt x="6908744" y="3588215"/>
                  </a:lnTo>
                  <a:cubicBezTo>
                    <a:pt x="6897097" y="2715177"/>
                    <a:pt x="6526316" y="1893527"/>
                    <a:pt x="5864713" y="1274632"/>
                  </a:cubicBezTo>
                  <a:close/>
                  <a:moveTo>
                    <a:pt x="6889693" y="8352489"/>
                  </a:moveTo>
                  <a:lnTo>
                    <a:pt x="658420" y="8352489"/>
                  </a:lnTo>
                  <a:lnTo>
                    <a:pt x="658420" y="3588463"/>
                  </a:lnTo>
                  <a:cubicBezTo>
                    <a:pt x="669991" y="2720658"/>
                    <a:pt x="1038626" y="1903859"/>
                    <a:pt x="1696422" y="1288548"/>
                  </a:cubicBezTo>
                  <a:cubicBezTo>
                    <a:pt x="2291164" y="732197"/>
                    <a:pt x="3067849" y="400050"/>
                    <a:pt x="3774063" y="400050"/>
                  </a:cubicBezTo>
                  <a:cubicBezTo>
                    <a:pt x="4480265" y="400050"/>
                    <a:pt x="5256949" y="732197"/>
                    <a:pt x="5851692" y="1288548"/>
                  </a:cubicBezTo>
                  <a:cubicBezTo>
                    <a:pt x="6509487" y="1903865"/>
                    <a:pt x="6878122" y="2720658"/>
                    <a:pt x="6889694" y="3588339"/>
                  </a:cubicBezTo>
                  <a:lnTo>
                    <a:pt x="6889694" y="8352489"/>
                  </a:lnTo>
                  <a:close/>
                  <a:moveTo>
                    <a:pt x="7289743" y="4195640"/>
                  </a:moveTo>
                  <a:lnTo>
                    <a:pt x="7289743" y="3585703"/>
                  </a:lnTo>
                  <a:cubicBezTo>
                    <a:pt x="7277378" y="2607003"/>
                    <a:pt x="6863722" y="1687432"/>
                    <a:pt x="6124989" y="996392"/>
                  </a:cubicBezTo>
                  <a:cubicBezTo>
                    <a:pt x="5458016" y="372485"/>
                    <a:pt x="4579161" y="0"/>
                    <a:pt x="3774063" y="0"/>
                  </a:cubicBezTo>
                  <a:cubicBezTo>
                    <a:pt x="2968953" y="0"/>
                    <a:pt x="2090098" y="372486"/>
                    <a:pt x="1423124" y="996393"/>
                  </a:cubicBezTo>
                  <a:cubicBezTo>
                    <a:pt x="684391" y="1687433"/>
                    <a:pt x="270735" y="2607004"/>
                    <a:pt x="258370" y="3586238"/>
                  </a:cubicBezTo>
                  <a:lnTo>
                    <a:pt x="258370" y="4195648"/>
                  </a:lnTo>
                  <a:cubicBezTo>
                    <a:pt x="217863" y="4285654"/>
                    <a:pt x="142046" y="4372626"/>
                    <a:pt x="0" y="4393052"/>
                  </a:cubicBezTo>
                  <a:cubicBezTo>
                    <a:pt x="142047" y="4413477"/>
                    <a:pt x="217863" y="4500449"/>
                    <a:pt x="258370" y="4590455"/>
                  </a:cubicBezTo>
                  <a:lnTo>
                    <a:pt x="258370" y="8710037"/>
                  </a:lnTo>
                  <a:cubicBezTo>
                    <a:pt x="258370" y="8733478"/>
                    <a:pt x="277433" y="8752540"/>
                    <a:pt x="300874" y="8752540"/>
                  </a:cubicBezTo>
                  <a:lnTo>
                    <a:pt x="7247240" y="8752540"/>
                  </a:lnTo>
                  <a:cubicBezTo>
                    <a:pt x="7270680" y="8752540"/>
                    <a:pt x="7289743" y="8733478"/>
                    <a:pt x="7289743" y="8710037"/>
                  </a:cubicBezTo>
                  <a:lnTo>
                    <a:pt x="7289743" y="4590461"/>
                  </a:lnTo>
                  <a:cubicBezTo>
                    <a:pt x="7330250" y="4500452"/>
                    <a:pt x="7406067" y="4413477"/>
                    <a:pt x="7548117" y="4393051"/>
                  </a:cubicBezTo>
                  <a:cubicBezTo>
                    <a:pt x="7406066" y="4372625"/>
                    <a:pt x="7330251" y="4285648"/>
                    <a:pt x="7289743" y="4195640"/>
                  </a:cubicBezTo>
                  <a:close/>
                  <a:moveTo>
                    <a:pt x="7247240" y="8733489"/>
                  </a:moveTo>
                  <a:lnTo>
                    <a:pt x="300873" y="8733489"/>
                  </a:lnTo>
                  <a:cubicBezTo>
                    <a:pt x="287937" y="8733489"/>
                    <a:pt x="277420" y="8722971"/>
                    <a:pt x="277420" y="8710036"/>
                  </a:cubicBezTo>
                  <a:lnTo>
                    <a:pt x="277420" y="4590448"/>
                  </a:lnTo>
                  <a:cubicBezTo>
                    <a:pt x="317929" y="4500444"/>
                    <a:pt x="393745" y="4413476"/>
                    <a:pt x="535787" y="4393050"/>
                  </a:cubicBezTo>
                  <a:cubicBezTo>
                    <a:pt x="393745" y="4372625"/>
                    <a:pt x="317929" y="4285655"/>
                    <a:pt x="277420" y="4195652"/>
                  </a:cubicBezTo>
                  <a:lnTo>
                    <a:pt x="277420" y="3585937"/>
                  </a:lnTo>
                  <a:cubicBezTo>
                    <a:pt x="289724" y="2612477"/>
                    <a:pt x="701233" y="1697767"/>
                    <a:pt x="1436147" y="1010305"/>
                  </a:cubicBezTo>
                  <a:cubicBezTo>
                    <a:pt x="2099672" y="389614"/>
                    <a:pt x="2973665" y="19050"/>
                    <a:pt x="3774063" y="19050"/>
                  </a:cubicBezTo>
                  <a:cubicBezTo>
                    <a:pt x="4574462" y="19050"/>
                    <a:pt x="5448441" y="389614"/>
                    <a:pt x="6111980" y="1010308"/>
                  </a:cubicBezTo>
                  <a:cubicBezTo>
                    <a:pt x="6846881" y="1697771"/>
                    <a:pt x="7258391" y="2612481"/>
                    <a:pt x="7270694" y="3586238"/>
                  </a:cubicBezTo>
                  <a:lnTo>
                    <a:pt x="7270694" y="4195662"/>
                  </a:lnTo>
                  <a:cubicBezTo>
                    <a:pt x="7230184" y="4285663"/>
                    <a:pt x="7154369" y="4372627"/>
                    <a:pt x="7012329" y="4393053"/>
                  </a:cubicBezTo>
                  <a:cubicBezTo>
                    <a:pt x="7154369" y="4413477"/>
                    <a:pt x="7230184" y="4500443"/>
                    <a:pt x="7270694" y="4590443"/>
                  </a:cubicBezTo>
                  <a:lnTo>
                    <a:pt x="7270694" y="8710037"/>
                  </a:lnTo>
                  <a:cubicBezTo>
                    <a:pt x="7270693" y="8722971"/>
                    <a:pt x="7260176" y="8733489"/>
                    <a:pt x="7247240" y="8733489"/>
                  </a:cubicBezTo>
                  <a:close/>
                </a:path>
              </a:pathLst>
            </a:custGeom>
            <a:solidFill>
              <a:srgbClr val="7D9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9916" y="8360689"/>
            <a:ext cx="16837164" cy="1037588"/>
            <a:chOff x="0" y="0"/>
            <a:chExt cx="22449552" cy="1383451"/>
          </a:xfrm>
        </p:grpSpPr>
        <p:sp>
          <p:nvSpPr>
            <p:cNvPr id="19" name="TextBox 19"/>
            <p:cNvSpPr txBox="1"/>
            <p:nvPr/>
          </p:nvSpPr>
          <p:spPr>
            <a:xfrm>
              <a:off x="1805109" y="421965"/>
              <a:ext cx="20644443" cy="542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4"/>
                </a:lnSpc>
              </a:pPr>
              <a:r>
                <a:rPr lang="en-US" sz="3200" b="1" spc="6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Consumer preference (Veer, 2018)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477471" cy="1383451"/>
            </a:xfrm>
            <a:custGeom>
              <a:avLst/>
              <a:gdLst/>
              <a:ahLst/>
              <a:cxnLst/>
              <a:rect l="l" t="t" r="r" b="b"/>
              <a:pathLst>
                <a:path w="1477471" h="1383451">
                  <a:moveTo>
                    <a:pt x="0" y="0"/>
                  </a:moveTo>
                  <a:lnTo>
                    <a:pt x="1477471" y="0"/>
                  </a:lnTo>
                  <a:lnTo>
                    <a:pt x="1477471" y="1383451"/>
                  </a:lnTo>
                  <a:lnTo>
                    <a:pt x="0" y="1383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59916" y="7037033"/>
            <a:ext cx="16899384" cy="1037588"/>
            <a:chOff x="0" y="0"/>
            <a:chExt cx="22532513" cy="13834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77471" cy="1383451"/>
            </a:xfrm>
            <a:custGeom>
              <a:avLst/>
              <a:gdLst/>
              <a:ahLst/>
              <a:cxnLst/>
              <a:rect l="l" t="t" r="r" b="b"/>
              <a:pathLst>
                <a:path w="1477471" h="1383451">
                  <a:moveTo>
                    <a:pt x="0" y="0"/>
                  </a:moveTo>
                  <a:lnTo>
                    <a:pt x="1477471" y="0"/>
                  </a:lnTo>
                  <a:lnTo>
                    <a:pt x="1477471" y="1383451"/>
                  </a:lnTo>
                  <a:lnTo>
                    <a:pt x="0" y="1383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88069" y="445043"/>
              <a:ext cx="20644443" cy="542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4"/>
                </a:lnSpc>
              </a:pPr>
              <a:r>
                <a:rPr lang="en-US" sz="3200" b="1" spc="64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Fruits have higher economic value (Fatemi et al., 2024)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622" y="1028700"/>
            <a:ext cx="15374756" cy="7610504"/>
          </a:xfrm>
          <a:custGeom>
            <a:avLst/>
            <a:gdLst/>
            <a:ahLst/>
            <a:cxnLst/>
            <a:rect l="l" t="t" r="r" b="b"/>
            <a:pathLst>
              <a:path w="15374756" h="7610504">
                <a:moveTo>
                  <a:pt x="0" y="0"/>
                </a:moveTo>
                <a:lnTo>
                  <a:pt x="15374756" y="0"/>
                </a:lnTo>
                <a:lnTo>
                  <a:pt x="15374756" y="7610504"/>
                </a:lnTo>
                <a:lnTo>
                  <a:pt x="0" y="7610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62638" y="8865870"/>
            <a:ext cx="656272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4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Fruit Waste in Supply Chain (1961-2021)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spc="4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Source: UN Food and Agriculture Organization (FAO)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6670" y="590548"/>
            <a:ext cx="13878620" cy="10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 spc="150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Problem Statement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56670" y="1892706"/>
            <a:ext cx="16802630" cy="2572612"/>
            <a:chOff x="0" y="0"/>
            <a:chExt cx="22403506" cy="34301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83130" cy="1577099"/>
              <a:chOff x="0" y="0"/>
              <a:chExt cx="867446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6744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67446" h="812800">
                    <a:moveTo>
                      <a:pt x="433723" y="0"/>
                    </a:moveTo>
                    <a:lnTo>
                      <a:pt x="867446" y="406400"/>
                    </a:lnTo>
                    <a:lnTo>
                      <a:pt x="433723" y="812800"/>
                    </a:lnTo>
                    <a:lnTo>
                      <a:pt x="0" y="406400"/>
                    </a:lnTo>
                    <a:lnTo>
                      <a:pt x="433723" y="0"/>
                    </a:lnTo>
                    <a:close/>
                  </a:path>
                </a:pathLst>
              </a:custGeom>
              <a:solidFill>
                <a:srgbClr val="5E97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49092" y="101600"/>
                <a:ext cx="569262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332236" y="58299"/>
              <a:ext cx="20071270" cy="3371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55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Challenges in Fruit Classification Systems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Manual inspection is time-consuming, prone to human errors and high labor costs (Jia et al., 2023)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Existing ML models (k-NN &amp; SVM) require extensive feature engineering and struggle with diverse datasets (Huynh et al., 2022)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Limits scalability leading to delays, errors and inefficiencies (Chen, 2024)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26641" y="411529"/>
              <a:ext cx="1702472" cy="944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2"/>
                </a:lnSpc>
              </a:pPr>
              <a:r>
                <a:rPr lang="en-US" sz="5600" b="1" spc="112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6670" y="5143500"/>
            <a:ext cx="16802630" cy="1315312"/>
            <a:chOff x="0" y="0"/>
            <a:chExt cx="22403506" cy="175374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83130" cy="1577099"/>
              <a:chOff x="0" y="0"/>
              <a:chExt cx="867446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6744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67446" h="812800">
                    <a:moveTo>
                      <a:pt x="433723" y="0"/>
                    </a:moveTo>
                    <a:lnTo>
                      <a:pt x="867446" y="406400"/>
                    </a:lnTo>
                    <a:lnTo>
                      <a:pt x="433723" y="812800"/>
                    </a:lnTo>
                    <a:lnTo>
                      <a:pt x="0" y="406400"/>
                    </a:lnTo>
                    <a:lnTo>
                      <a:pt x="433723" y="0"/>
                    </a:lnTo>
                    <a:close/>
                  </a:path>
                </a:pathLst>
              </a:custGeom>
              <a:solidFill>
                <a:srgbClr val="5E97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49092" y="101600"/>
                <a:ext cx="569262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332236" y="58299"/>
              <a:ext cx="20071270" cy="169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55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Lack of Transparency in AI Models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Black-box models lack explainability, making them hard to trust (Singh et al., 2024).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Unexplained biases in AI can misclassify fruits (Mavani et al., 2022).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26641" y="411529"/>
              <a:ext cx="1702472" cy="944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2"/>
                </a:lnSpc>
              </a:pPr>
              <a:r>
                <a:rPr lang="en-US" sz="5600" b="1" spc="112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56670" y="7258014"/>
            <a:ext cx="16802630" cy="1734412"/>
            <a:chOff x="0" y="0"/>
            <a:chExt cx="22403506" cy="231254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683130" cy="1577099"/>
              <a:chOff x="0" y="0"/>
              <a:chExt cx="867446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6744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67446" h="812800">
                    <a:moveTo>
                      <a:pt x="433723" y="0"/>
                    </a:moveTo>
                    <a:lnTo>
                      <a:pt x="867446" y="406400"/>
                    </a:lnTo>
                    <a:lnTo>
                      <a:pt x="433723" y="812800"/>
                    </a:lnTo>
                    <a:lnTo>
                      <a:pt x="0" y="406400"/>
                    </a:lnTo>
                    <a:lnTo>
                      <a:pt x="433723" y="0"/>
                    </a:lnTo>
                    <a:close/>
                  </a:path>
                </a:pathLst>
              </a:custGeom>
              <a:solidFill>
                <a:srgbClr val="5E97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49092" y="101600"/>
                <a:ext cx="569262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332236" y="58299"/>
              <a:ext cx="20071270" cy="2254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55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Absence of Clear Visualization in AI Model Outputs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Lack of clear insights affects decision-making (Devineni, 2024).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Inefficient resource allocation and inventory control (Jiang et al., 2022; Hilliard et al., 2023).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26641" y="411529"/>
              <a:ext cx="1702472" cy="944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2"/>
                </a:lnSpc>
              </a:pPr>
              <a:r>
                <a:rPr lang="en-US" sz="5600" b="1" spc="112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62853" y="7824492"/>
            <a:ext cx="7852969" cy="3772303"/>
          </a:xfrm>
          <a:custGeom>
            <a:avLst/>
            <a:gdLst/>
            <a:ahLst/>
            <a:cxnLst/>
            <a:rect l="l" t="t" r="r" b="b"/>
            <a:pathLst>
              <a:path w="7852969" h="3772303">
                <a:moveTo>
                  <a:pt x="0" y="0"/>
                </a:moveTo>
                <a:lnTo>
                  <a:pt x="7852968" y="0"/>
                </a:lnTo>
                <a:lnTo>
                  <a:pt x="7852968" y="3772303"/>
                </a:lnTo>
                <a:lnTo>
                  <a:pt x="0" y="3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5836" y="7824492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658549">
            <a:off x="16311852" y="-1197524"/>
            <a:ext cx="5689646" cy="6172200"/>
          </a:xfrm>
          <a:custGeom>
            <a:avLst/>
            <a:gdLst/>
            <a:ahLst/>
            <a:cxnLst/>
            <a:rect l="l" t="t" r="r" b="b"/>
            <a:pathLst>
              <a:path w="5689646" h="6172200">
                <a:moveTo>
                  <a:pt x="0" y="0"/>
                </a:moveTo>
                <a:lnTo>
                  <a:pt x="5689646" y="0"/>
                </a:lnTo>
                <a:lnTo>
                  <a:pt x="568964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51352" y="1053473"/>
            <a:ext cx="3112131" cy="646152"/>
          </a:xfrm>
          <a:custGeom>
            <a:avLst/>
            <a:gdLst/>
            <a:ahLst/>
            <a:cxnLst/>
            <a:rect l="l" t="t" r="r" b="b"/>
            <a:pathLst>
              <a:path w="3112131" h="646152">
                <a:moveTo>
                  <a:pt x="0" y="0"/>
                </a:moveTo>
                <a:lnTo>
                  <a:pt x="3112130" y="0"/>
                </a:lnTo>
                <a:lnTo>
                  <a:pt x="3112130" y="646152"/>
                </a:lnTo>
                <a:lnTo>
                  <a:pt x="0" y="646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89259"/>
            <a:ext cx="13774588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 spc="19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Research 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949195"/>
            <a:ext cx="1252294" cy="1219372"/>
            <a:chOff x="0" y="0"/>
            <a:chExt cx="83474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4745" cy="812800"/>
            </a:xfrm>
            <a:custGeom>
              <a:avLst/>
              <a:gdLst/>
              <a:ahLst/>
              <a:cxnLst/>
              <a:rect l="l" t="t" r="r" b="b"/>
              <a:pathLst>
                <a:path w="834745" h="812800">
                  <a:moveTo>
                    <a:pt x="417372" y="0"/>
                  </a:moveTo>
                  <a:cubicBezTo>
                    <a:pt x="186864" y="0"/>
                    <a:pt x="0" y="181951"/>
                    <a:pt x="0" y="406400"/>
                  </a:cubicBezTo>
                  <a:cubicBezTo>
                    <a:pt x="0" y="630849"/>
                    <a:pt x="186864" y="812800"/>
                    <a:pt x="417372" y="812800"/>
                  </a:cubicBezTo>
                  <a:cubicBezTo>
                    <a:pt x="647881" y="812800"/>
                    <a:pt x="834745" y="630849"/>
                    <a:pt x="834745" y="406400"/>
                  </a:cubicBezTo>
                  <a:cubicBezTo>
                    <a:pt x="834745" y="181951"/>
                    <a:pt x="647881" y="0"/>
                    <a:pt x="417372" y="0"/>
                  </a:cubicBezTo>
                  <a:close/>
                </a:path>
              </a:pathLst>
            </a:custGeom>
            <a:solidFill>
              <a:srgbClr val="5E97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8257" y="38100"/>
              <a:ext cx="6782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87219" y="3330281"/>
            <a:ext cx="1457208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b="1" spc="55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To train a YOLO-based deep learning model for classifying fresh and rotten fruits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0535" y="3305466"/>
            <a:ext cx="1266685" cy="66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2"/>
              </a:lnSpc>
            </a:pPr>
            <a:r>
              <a:rPr lang="en-US" sz="5600" b="1" spc="11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048732"/>
            <a:ext cx="1237302" cy="1182824"/>
            <a:chOff x="0" y="0"/>
            <a:chExt cx="850236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236" cy="812800"/>
            </a:xfrm>
            <a:custGeom>
              <a:avLst/>
              <a:gdLst/>
              <a:ahLst/>
              <a:cxnLst/>
              <a:rect l="l" t="t" r="r" b="b"/>
              <a:pathLst>
                <a:path w="850236" h="812800">
                  <a:moveTo>
                    <a:pt x="425118" y="0"/>
                  </a:moveTo>
                  <a:cubicBezTo>
                    <a:pt x="190332" y="0"/>
                    <a:pt x="0" y="181951"/>
                    <a:pt x="0" y="406400"/>
                  </a:cubicBezTo>
                  <a:cubicBezTo>
                    <a:pt x="0" y="630849"/>
                    <a:pt x="190332" y="812800"/>
                    <a:pt x="425118" y="812800"/>
                  </a:cubicBezTo>
                  <a:cubicBezTo>
                    <a:pt x="659904" y="812800"/>
                    <a:pt x="850236" y="630849"/>
                    <a:pt x="850236" y="406400"/>
                  </a:cubicBezTo>
                  <a:cubicBezTo>
                    <a:pt x="850236" y="181951"/>
                    <a:pt x="659904" y="0"/>
                    <a:pt x="425118" y="0"/>
                  </a:cubicBezTo>
                  <a:close/>
                </a:path>
              </a:pathLst>
            </a:custGeom>
            <a:solidFill>
              <a:srgbClr val="5E97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9710" y="38100"/>
              <a:ext cx="690817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59454" y="5411544"/>
            <a:ext cx="1459984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b="1" spc="55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To enhance model interpretability using SHapley Additive exPlanations (SHAP)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5844" y="5405003"/>
            <a:ext cx="1251520" cy="66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2"/>
              </a:lnSpc>
            </a:pPr>
            <a:r>
              <a:rPr lang="en-US" sz="5600" b="1" spc="11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7233080"/>
            <a:ext cx="1182824" cy="11828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97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667685" y="7379801"/>
            <a:ext cx="1459161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b="1" spc="55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To develop an interactive Power BI dashboard that provides visualization of classification outputs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8798" y="7589351"/>
            <a:ext cx="1196416" cy="66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2"/>
              </a:lnSpc>
            </a:pPr>
            <a:r>
              <a:rPr lang="en-US" sz="5600" b="1" spc="11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09457"/>
            <a:ext cx="13931957" cy="365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spc="55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Developing a YOLOv8 model to classify fruits as fresh or rotten.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spc="55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Training and testing on an annotated fruit image dataset.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spc="55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Using SHAP to identify key visual features influencing classification.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spc="55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Dashboard visualization tool to help stakeholders monitor fruit freshness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spc="55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Platforms used: -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spc="55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Python : YOLOv8 (model training &amp; testing) &amp; SHAP (interpretability)</a:t>
            </a:r>
          </a:p>
          <a:p>
            <a:pPr marL="1209039" lvl="2" indent="-403013" algn="l">
              <a:lnSpc>
                <a:spcPts val="4199"/>
              </a:lnSpc>
              <a:buFont typeface="Arial"/>
              <a:buChar char="⚬"/>
            </a:pPr>
            <a:r>
              <a:rPr lang="en-US" sz="2799" spc="55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Power BI: Dashboard visualization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831880" y="5042279"/>
            <a:ext cx="3762886" cy="37628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B69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81281" y="6923723"/>
            <a:ext cx="5731720" cy="57317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E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790800"/>
            <a:ext cx="13878620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 spc="19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Scope of Research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9996">
            <a:off x="-1613112" y="3506534"/>
            <a:ext cx="4629874" cy="5429490"/>
          </a:xfrm>
          <a:custGeom>
            <a:avLst/>
            <a:gdLst/>
            <a:ahLst/>
            <a:cxnLst/>
            <a:rect l="l" t="t" r="r" b="b"/>
            <a:pathLst>
              <a:path w="4629874" h="5429490">
                <a:moveTo>
                  <a:pt x="0" y="0"/>
                </a:moveTo>
                <a:lnTo>
                  <a:pt x="4629874" y="0"/>
                </a:lnTo>
                <a:lnTo>
                  <a:pt x="4629874" y="5429490"/>
                </a:lnTo>
                <a:lnTo>
                  <a:pt x="0" y="542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259300" y="1030767"/>
            <a:ext cx="1736339" cy="1625845"/>
          </a:xfrm>
          <a:custGeom>
            <a:avLst/>
            <a:gdLst/>
            <a:ahLst/>
            <a:cxnLst/>
            <a:rect l="l" t="t" r="r" b="b"/>
            <a:pathLst>
              <a:path w="1736339" h="1625845">
                <a:moveTo>
                  <a:pt x="0" y="0"/>
                </a:moveTo>
                <a:lnTo>
                  <a:pt x="1736339" y="0"/>
                </a:lnTo>
                <a:lnTo>
                  <a:pt x="1736339" y="1625844"/>
                </a:lnTo>
                <a:lnTo>
                  <a:pt x="0" y="1625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39289" y="614464"/>
            <a:ext cx="14488215" cy="111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</a:pPr>
            <a:r>
              <a:rPr lang="en-US" sz="9600" b="1" spc="192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Research Design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64041" y="2153751"/>
            <a:ext cx="16723959" cy="2171697"/>
            <a:chOff x="0" y="0"/>
            <a:chExt cx="22298612" cy="289559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38098"/>
              <a:ext cx="8292473" cy="2057400"/>
              <a:chOff x="0" y="0"/>
              <a:chExt cx="1638019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38019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38019" h="406400">
                    <a:moveTo>
                      <a:pt x="1434819" y="0"/>
                    </a:moveTo>
                    <a:cubicBezTo>
                      <a:pt x="1547044" y="0"/>
                      <a:pt x="1638019" y="90976"/>
                      <a:pt x="1638019" y="203200"/>
                    </a:cubicBezTo>
                    <a:cubicBezTo>
                      <a:pt x="1638019" y="315424"/>
                      <a:pt x="1547044" y="406400"/>
                      <a:pt x="143481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7B69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638019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8907569" y="-104775"/>
              <a:ext cx="13391042" cy="3000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18" lvl="1" indent="-323859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Emphasizes objectivity and observable data.</a:t>
              </a:r>
            </a:p>
            <a:p>
              <a:pPr marL="647718" lvl="1" indent="-323859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Focuses on empirical evidence from machine learning performance metrics.                     (Alharahsheh &amp; Pius, 2020)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20822" y="577704"/>
              <a:ext cx="4354699" cy="100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999"/>
                </a:lnSpc>
                <a:spcBef>
                  <a:spcPct val="0"/>
                </a:spcBef>
              </a:pPr>
              <a:r>
                <a:rPr lang="en-US" sz="4999" b="1" spc="99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Positivist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4041" y="7658103"/>
            <a:ext cx="16723959" cy="1873672"/>
            <a:chOff x="0" y="0"/>
            <a:chExt cx="22298612" cy="249822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71"/>
              <a:ext cx="8292473" cy="2497959"/>
              <a:chOff x="0" y="0"/>
              <a:chExt cx="1638019" cy="4934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38019" cy="493424"/>
              </a:xfrm>
              <a:custGeom>
                <a:avLst/>
                <a:gdLst/>
                <a:ahLst/>
                <a:cxnLst/>
                <a:rect l="l" t="t" r="r" b="b"/>
                <a:pathLst>
                  <a:path w="1638019" h="493424">
                    <a:moveTo>
                      <a:pt x="1434819" y="0"/>
                    </a:moveTo>
                    <a:cubicBezTo>
                      <a:pt x="1547044" y="0"/>
                      <a:pt x="1638019" y="110457"/>
                      <a:pt x="1638019" y="246712"/>
                    </a:cubicBezTo>
                    <a:cubicBezTo>
                      <a:pt x="1638019" y="382967"/>
                      <a:pt x="1547044" y="493424"/>
                      <a:pt x="1434819" y="493424"/>
                    </a:cubicBezTo>
                    <a:lnTo>
                      <a:pt x="203200" y="493424"/>
                    </a:lnTo>
                    <a:cubicBezTo>
                      <a:pt x="90976" y="493424"/>
                      <a:pt x="0" y="382967"/>
                      <a:pt x="0" y="246712"/>
                    </a:cubicBezTo>
                    <a:cubicBezTo>
                      <a:pt x="0" y="110457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7B69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95250"/>
                <a:ext cx="1638019" cy="588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99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23238" y="208320"/>
              <a:ext cx="7191438" cy="200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999"/>
                </a:lnSpc>
                <a:spcBef>
                  <a:spcPct val="0"/>
                </a:spcBef>
              </a:pPr>
              <a:r>
                <a:rPr lang="en-US" sz="4999" b="1" spc="99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Experimental &amp; Applied Research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907569" y="-104775"/>
              <a:ext cx="13391042" cy="2238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18" lvl="1" indent="-323859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Co</a:t>
              </a:r>
              <a:r>
                <a:rPr lang="en-US" sz="3000" u="none" strike="noStrike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nduct experiments to train and evaluate the deep learning model.</a:t>
              </a:r>
            </a:p>
            <a:p>
              <a:pPr marL="647718" lvl="1" indent="-323859" algn="l">
                <a:lnSpc>
                  <a:spcPts val="4500"/>
                </a:lnSpc>
                <a:buFont typeface="Arial"/>
                <a:buChar char="•"/>
              </a:pPr>
              <a:r>
                <a:rPr lang="en-US" sz="3000" u="none" strike="noStrike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Focuses on real-world issues related to food waste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64041" y="4674486"/>
            <a:ext cx="16091627" cy="2171697"/>
            <a:chOff x="0" y="0"/>
            <a:chExt cx="21455503" cy="28955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33848"/>
              <a:ext cx="8292473" cy="2057400"/>
              <a:chOff x="0" y="0"/>
              <a:chExt cx="1638019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638019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38019" h="406400">
                    <a:moveTo>
                      <a:pt x="1434819" y="0"/>
                    </a:moveTo>
                    <a:cubicBezTo>
                      <a:pt x="1547044" y="0"/>
                      <a:pt x="1638019" y="90976"/>
                      <a:pt x="1638019" y="203200"/>
                    </a:cubicBezTo>
                    <a:cubicBezTo>
                      <a:pt x="1638019" y="315424"/>
                      <a:pt x="1547044" y="406400"/>
                      <a:pt x="143481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7B69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638019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27900" y="660898"/>
              <a:ext cx="5036674" cy="100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999"/>
                </a:lnSpc>
                <a:spcBef>
                  <a:spcPct val="0"/>
                </a:spcBef>
              </a:pPr>
              <a:r>
                <a:rPr lang="en-US" sz="4999" b="1" spc="99">
                  <a:solidFill>
                    <a:srgbClr val="272727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Quantitative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907569" y="-104775"/>
              <a:ext cx="12547933" cy="3000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18" lvl="1" indent="-323859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Utilizes measurable data for fruit classification.</a:t>
              </a:r>
            </a:p>
            <a:p>
              <a:pPr marL="647718" lvl="1" indent="-323859" algn="l">
                <a:lnSpc>
                  <a:spcPts val="4500"/>
                </a:lnSpc>
                <a:buFont typeface="Arial"/>
                <a:buChar char="•"/>
              </a:pPr>
              <a:r>
                <a:rPr lang="en-US" sz="3000" spc="6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Analyzes feature importance using SHAP (SHapley Additive exPlanations).                        (De Beuckelaer &amp; Wagner, 2007)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7246" y="3399282"/>
            <a:ext cx="9587366" cy="585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1"/>
              </a:lnSpc>
            </a:pPr>
            <a:endParaRPr/>
          </a:p>
          <a:p>
            <a:pPr marL="518160" lvl="1" indent="-259080" algn="l">
              <a:lnSpc>
                <a:spcPts val="3911"/>
              </a:lnSpc>
              <a:buFont typeface="Arial"/>
              <a:buChar char="•"/>
            </a:pPr>
            <a:r>
              <a:rPr lang="en-US" sz="2400" b="1" spc="4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Source: </a:t>
            </a:r>
          </a:p>
          <a:p>
            <a:pPr marL="1036320" lvl="2" indent="-345440" algn="l">
              <a:lnSpc>
                <a:spcPts val="3911"/>
              </a:lnSpc>
              <a:buFont typeface="Arial"/>
              <a:buChar char="⚬"/>
            </a:pPr>
            <a:r>
              <a:rPr lang="en-US" sz="2400" b="1" spc="4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Mendeley Data</a:t>
            </a: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, a well-known open-access research repository.</a:t>
            </a:r>
          </a:p>
          <a:p>
            <a:pPr marL="518160" lvl="1" indent="-259080" algn="l">
              <a:lnSpc>
                <a:spcPts val="3911"/>
              </a:lnSpc>
              <a:buFont typeface="Arial"/>
              <a:buChar char="•"/>
            </a:pPr>
            <a:r>
              <a:rPr lang="en-US" sz="2400" b="1" spc="4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Dataset Size:</a:t>
            </a: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1036320" lvl="2" indent="-345440" algn="l">
              <a:lnSpc>
                <a:spcPts val="3911"/>
              </a:lnSpc>
              <a:buFont typeface="Arial"/>
              <a:buChar char="⚬"/>
            </a:pP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Consists of </a:t>
            </a:r>
            <a:r>
              <a:rPr lang="en-US" sz="2400" b="1" spc="4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12,335 images</a:t>
            </a: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 of 16 classes of fruits.</a:t>
            </a:r>
          </a:p>
          <a:p>
            <a:pPr marL="518160" lvl="1" indent="-259080" algn="l">
              <a:lnSpc>
                <a:spcPts val="3911"/>
              </a:lnSpc>
              <a:buFont typeface="Arial"/>
              <a:buChar char="•"/>
            </a:pPr>
            <a:r>
              <a:rPr lang="en-US" sz="2400" b="1" spc="48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Reason: </a:t>
            </a:r>
          </a:p>
          <a:p>
            <a:pPr marL="1036320" lvl="2" indent="-345440" algn="l">
              <a:lnSpc>
                <a:spcPts val="3911"/>
              </a:lnSpc>
              <a:buFont typeface="Arial"/>
              <a:buChar char="⚬"/>
            </a:pP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comprehensive representation of various fruits and conditions</a:t>
            </a:r>
          </a:p>
          <a:p>
            <a:pPr marL="1036320" lvl="2" indent="-345440" algn="l">
              <a:lnSpc>
                <a:spcPts val="3911"/>
              </a:lnSpc>
              <a:buFont typeface="Arial"/>
              <a:buChar char="⚬"/>
            </a:pPr>
            <a:r>
              <a:rPr lang="en-US" sz="2400" spc="48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rPr>
              <a:t>providing a strong foundation for developing a reliable model for fresh and rotten fruit classification</a:t>
            </a:r>
          </a:p>
          <a:p>
            <a:pPr algn="l">
              <a:lnSpc>
                <a:spcPts val="2879"/>
              </a:lnSpc>
            </a:pPr>
            <a:endParaRPr lang="en-US" sz="2400" spc="48">
              <a:solidFill>
                <a:srgbClr val="2727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364612" y="2324100"/>
          <a:ext cx="7329035" cy="6934202"/>
        </p:xfrm>
        <a:graphic>
          <a:graphicData uri="http://schemas.openxmlformats.org/drawingml/2006/table">
            <a:tbl>
              <a:tblPr/>
              <a:tblGrid>
                <a:gridCol w="3824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38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Fruits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Fresh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Rotten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Apple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734 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738 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Banana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740 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736 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Orange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796 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796 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Grape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800 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746 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Guava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797 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797 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Jujube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793 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793 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Pomegranate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797 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798 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Strawberry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737 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737 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Total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6,194 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6,141 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30382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Total Images in Dataset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12,335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12,335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97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777246" y="987603"/>
            <a:ext cx="13878620" cy="100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1" spc="150">
                <a:solidFill>
                  <a:srgbClr val="272727"/>
                </a:solidFill>
                <a:latin typeface="Roboto Bold"/>
                <a:ea typeface="Roboto Bold"/>
                <a:cs typeface="Roboto Bold"/>
                <a:sym typeface="Roboto Bold"/>
              </a:rPr>
              <a:t>Data Source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2973" y="2469007"/>
            <a:ext cx="913902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272727"/>
                </a:solidFill>
                <a:latin typeface="Canva Sans"/>
                <a:ea typeface="Canva Sans"/>
                <a:cs typeface="Canva Sans"/>
                <a:sym typeface="Canva Sans"/>
              </a:rPr>
              <a:t>Sultana, N., Jahan, M., &amp; Uddin, M. S. (2022). An extensive dataset for successful recognition of fresh and rotten fruits. Data in Brief, 44, 108552. https://doi.org/10.1016/J.DIB.2022.108552 </a:t>
            </a:r>
          </a:p>
        </p:txBody>
      </p:sp>
      <p:sp>
        <p:nvSpPr>
          <p:cNvPr id="6" name="Freeform 6"/>
          <p:cNvSpPr/>
          <p:nvPr/>
        </p:nvSpPr>
        <p:spPr>
          <a:xfrm rot="8740373">
            <a:off x="11195190" y="-8247725"/>
            <a:ext cx="7574620" cy="8882817"/>
          </a:xfrm>
          <a:custGeom>
            <a:avLst/>
            <a:gdLst/>
            <a:ahLst/>
            <a:cxnLst/>
            <a:rect l="l" t="t" r="r" b="b"/>
            <a:pathLst>
              <a:path w="7574620" h="8882817">
                <a:moveTo>
                  <a:pt x="0" y="0"/>
                </a:moveTo>
                <a:lnTo>
                  <a:pt x="7574621" y="0"/>
                </a:lnTo>
                <a:lnTo>
                  <a:pt x="7574621" y="8882817"/>
                </a:lnTo>
                <a:lnTo>
                  <a:pt x="0" y="8882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740373">
            <a:off x="13685580" y="-8596832"/>
            <a:ext cx="7574620" cy="8882817"/>
          </a:xfrm>
          <a:custGeom>
            <a:avLst/>
            <a:gdLst/>
            <a:ahLst/>
            <a:cxnLst/>
            <a:rect l="l" t="t" r="r" b="b"/>
            <a:pathLst>
              <a:path w="7574620" h="8882817">
                <a:moveTo>
                  <a:pt x="0" y="0"/>
                </a:moveTo>
                <a:lnTo>
                  <a:pt x="7574620" y="0"/>
                </a:lnTo>
                <a:lnTo>
                  <a:pt x="7574620" y="8882817"/>
                </a:lnTo>
                <a:lnTo>
                  <a:pt x="0" y="888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1170</Words>
  <Application>Microsoft Office PowerPoint</Application>
  <PresentationFormat>Custom</PresentationFormat>
  <Paragraphs>189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Canva Sans</vt:lpstr>
      <vt:lpstr>Roboto Bold</vt:lpstr>
      <vt:lpstr>Roboto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"Reducing food waste through AI: Image recognition in automated classification of fresh and rotten fruits"</dc:title>
  <cp:lastModifiedBy>ANNABEL CHING KE XIN</cp:lastModifiedBy>
  <cp:revision>2</cp:revision>
  <dcterms:created xsi:type="dcterms:W3CDTF">2006-08-16T00:00:00Z</dcterms:created>
  <dcterms:modified xsi:type="dcterms:W3CDTF">2025-02-26T06:40:55Z</dcterms:modified>
  <dc:identifier>DAGSgF-Dp6I</dc:identifier>
</cp:coreProperties>
</file>